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1" r:id="rId4"/>
    <p:sldId id="261" r:id="rId5"/>
    <p:sldId id="337" r:id="rId6"/>
    <p:sldId id="313" r:id="rId7"/>
    <p:sldId id="296" r:id="rId8"/>
    <p:sldId id="325" r:id="rId9"/>
    <p:sldId id="316" r:id="rId10"/>
    <p:sldId id="287" r:id="rId11"/>
    <p:sldId id="309" r:id="rId12"/>
    <p:sldId id="282" r:id="rId13"/>
    <p:sldId id="338" r:id="rId14"/>
    <p:sldId id="331" r:id="rId15"/>
    <p:sldId id="339" r:id="rId16"/>
    <p:sldId id="351" r:id="rId17"/>
    <p:sldId id="345" r:id="rId18"/>
    <p:sldId id="336" r:id="rId19"/>
    <p:sldId id="278" r:id="rId20"/>
    <p:sldId id="346" r:id="rId21"/>
    <p:sldId id="352" r:id="rId22"/>
    <p:sldId id="269" r:id="rId23"/>
    <p:sldId id="322" r:id="rId24"/>
    <p:sldId id="347" r:id="rId25"/>
    <p:sldId id="348" r:id="rId26"/>
    <p:sldId id="349" r:id="rId27"/>
    <p:sldId id="286" r:id="rId28"/>
    <p:sldId id="327" r:id="rId29"/>
    <p:sldId id="328" r:id="rId30"/>
    <p:sldId id="329" r:id="rId31"/>
    <p:sldId id="334" r:id="rId32"/>
    <p:sldId id="350" r:id="rId33"/>
    <p:sldId id="288" r:id="rId34"/>
    <p:sldId id="304" r:id="rId35"/>
    <p:sldId id="260" r:id="rId36"/>
    <p:sldId id="277" r:id="rId37"/>
    <p:sldId id="306" r:id="rId38"/>
    <p:sldId id="290" r:id="rId39"/>
    <p:sldId id="289" r:id="rId40"/>
    <p:sldId id="275" r:id="rId41"/>
    <p:sldId id="297" r:id="rId42"/>
    <p:sldId id="299" r:id="rId43"/>
    <p:sldId id="280" r:id="rId44"/>
    <p:sldId id="281" r:id="rId45"/>
    <p:sldId id="279" r:id="rId46"/>
    <p:sldId id="283" r:id="rId47"/>
    <p:sldId id="284" r:id="rId48"/>
    <p:sldId id="285" r:id="rId49"/>
    <p:sldId id="310" r:id="rId50"/>
    <p:sldId id="311" r:id="rId51"/>
    <p:sldId id="312" r:id="rId52"/>
    <p:sldId id="31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4686"/>
  </p:normalViewPr>
  <p:slideViewPr>
    <p:cSldViewPr snapToGrid="0" snapToObjects="1">
      <p:cViewPr varScale="1">
        <p:scale>
          <a:sx n="90" d="100"/>
          <a:sy n="90" d="100"/>
        </p:scale>
        <p:origin x="232"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DB5474-11B0-4CF8-8E9B-BEEBE9F7F5AF}" type="doc">
      <dgm:prSet loTypeId="urn:microsoft.com/office/officeart/2005/8/layout/vList2" loCatId="list" qsTypeId="urn:microsoft.com/office/officeart/2005/8/quickstyle/simple4" qsCatId="simple" csTypeId="urn:microsoft.com/office/officeart/2005/8/colors/accent3_2" csCatId="accent3" phldr="1"/>
      <dgm:spPr/>
      <dgm:t>
        <a:bodyPr/>
        <a:lstStyle/>
        <a:p>
          <a:endParaRPr lang="en-US"/>
        </a:p>
      </dgm:t>
    </dgm:pt>
    <dgm:pt modelId="{10396A9D-FC4B-45D4-98E8-FB7B9869522C}">
      <dgm:prSet/>
      <dgm:spPr/>
      <dgm:t>
        <a:bodyPr/>
        <a:lstStyle/>
        <a:p>
          <a:r>
            <a:rPr lang="en-US" dirty="0"/>
            <a:t>CAMIS, DBA, GRADE, GRADE DATE, RECORD DATE, BORO</a:t>
          </a:r>
        </a:p>
      </dgm:t>
    </dgm:pt>
    <dgm:pt modelId="{1285A625-5CEC-48DD-AE08-6F0306E1A021}" type="parTrans" cxnId="{B51C723E-3D79-452C-A621-C43649331878}">
      <dgm:prSet/>
      <dgm:spPr/>
      <dgm:t>
        <a:bodyPr/>
        <a:lstStyle/>
        <a:p>
          <a:endParaRPr lang="en-US"/>
        </a:p>
      </dgm:t>
    </dgm:pt>
    <dgm:pt modelId="{EBA7ABA7-32C8-42F2-B62E-E475ACBA6D31}" type="sibTrans" cxnId="{B51C723E-3D79-452C-A621-C43649331878}">
      <dgm:prSet/>
      <dgm:spPr/>
      <dgm:t>
        <a:bodyPr/>
        <a:lstStyle/>
        <a:p>
          <a:endParaRPr lang="en-US"/>
        </a:p>
      </dgm:t>
    </dgm:pt>
    <dgm:pt modelId="{829B5EB9-E0E7-47CC-BD88-58A37FAA7D57}">
      <dgm:prSet/>
      <dgm:spPr/>
      <dgm:t>
        <a:bodyPr/>
        <a:lstStyle/>
        <a:p>
          <a:r>
            <a:rPr lang="en-US" dirty="0"/>
            <a:t>SCORE, INSPECTION DATE, CRITITAL VIOLATION, INSPECTION TYPE</a:t>
          </a:r>
        </a:p>
      </dgm:t>
    </dgm:pt>
    <dgm:pt modelId="{C9B0EFBE-E664-40B8-B9FD-41292C17396B}" type="parTrans" cxnId="{CB509922-60BC-4C48-A477-C9C8C1440714}">
      <dgm:prSet/>
      <dgm:spPr/>
      <dgm:t>
        <a:bodyPr/>
        <a:lstStyle/>
        <a:p>
          <a:endParaRPr lang="en-US"/>
        </a:p>
      </dgm:t>
    </dgm:pt>
    <dgm:pt modelId="{57E87551-CF9C-489C-8D3B-6CC0A0A250B1}" type="sibTrans" cxnId="{CB509922-60BC-4C48-A477-C9C8C1440714}">
      <dgm:prSet/>
      <dgm:spPr/>
      <dgm:t>
        <a:bodyPr/>
        <a:lstStyle/>
        <a:p>
          <a:endParaRPr lang="en-US"/>
        </a:p>
      </dgm:t>
    </dgm:pt>
    <dgm:pt modelId="{0FEA56B4-98B2-490A-80DA-5069E5D1B470}">
      <dgm:prSet/>
      <dgm:spPr/>
      <dgm:t>
        <a:bodyPr/>
        <a:lstStyle/>
        <a:p>
          <a:r>
            <a:rPr lang="en-US" dirty="0"/>
            <a:t>STREET, ZIPCODE, BUILDING,  CUISINE DESCRIPTION, PHONE</a:t>
          </a:r>
        </a:p>
      </dgm:t>
    </dgm:pt>
    <dgm:pt modelId="{067EE575-0C42-4C43-B47C-36B48872A894}" type="parTrans" cxnId="{4CE6DCE2-2F3E-4358-A5A3-4B9256117811}">
      <dgm:prSet/>
      <dgm:spPr/>
      <dgm:t>
        <a:bodyPr/>
        <a:lstStyle/>
        <a:p>
          <a:endParaRPr lang="en-US"/>
        </a:p>
      </dgm:t>
    </dgm:pt>
    <dgm:pt modelId="{B57A33B9-4EE2-4BE2-BAD8-51447989AF22}" type="sibTrans" cxnId="{4CE6DCE2-2F3E-4358-A5A3-4B9256117811}">
      <dgm:prSet/>
      <dgm:spPr/>
      <dgm:t>
        <a:bodyPr/>
        <a:lstStyle/>
        <a:p>
          <a:endParaRPr lang="en-US"/>
        </a:p>
      </dgm:t>
    </dgm:pt>
    <dgm:pt modelId="{D529FB76-C40D-424E-9209-8D2B83DDEC67}">
      <dgm:prSet/>
      <dgm:spPr/>
      <dgm:t>
        <a:bodyPr/>
        <a:lstStyle/>
        <a:p>
          <a:r>
            <a:rPr lang="en-US" dirty="0"/>
            <a:t>ACTION, VIOLATION CODE, VIOLATION DESCRIPTION</a:t>
          </a:r>
        </a:p>
      </dgm:t>
    </dgm:pt>
    <dgm:pt modelId="{29FDED3A-3699-4B76-B4A8-E6F6778AB371}" type="parTrans" cxnId="{F188087F-3F57-4EB8-ABFC-98173F368753}">
      <dgm:prSet/>
      <dgm:spPr/>
      <dgm:t>
        <a:bodyPr/>
        <a:lstStyle/>
        <a:p>
          <a:endParaRPr lang="en-US"/>
        </a:p>
      </dgm:t>
    </dgm:pt>
    <dgm:pt modelId="{D165E3A5-D03A-40B6-9E8C-B0C24BA3FC3E}" type="sibTrans" cxnId="{F188087F-3F57-4EB8-ABFC-98173F368753}">
      <dgm:prSet/>
      <dgm:spPr/>
      <dgm:t>
        <a:bodyPr/>
        <a:lstStyle/>
        <a:p>
          <a:endParaRPr lang="en-US"/>
        </a:p>
      </dgm:t>
    </dgm:pt>
    <dgm:pt modelId="{94237A19-7E4B-5C49-B5D8-C566452913E8}" type="pres">
      <dgm:prSet presAssocID="{66DB5474-11B0-4CF8-8E9B-BEEBE9F7F5AF}" presName="linear" presStyleCnt="0">
        <dgm:presLayoutVars>
          <dgm:animLvl val="lvl"/>
          <dgm:resizeHandles val="exact"/>
        </dgm:presLayoutVars>
      </dgm:prSet>
      <dgm:spPr/>
    </dgm:pt>
    <dgm:pt modelId="{74DCFCB1-A088-944E-A08D-66B6874561A2}" type="pres">
      <dgm:prSet presAssocID="{10396A9D-FC4B-45D4-98E8-FB7B9869522C}" presName="parentText" presStyleLbl="node1" presStyleIdx="0" presStyleCnt="4">
        <dgm:presLayoutVars>
          <dgm:chMax val="0"/>
          <dgm:bulletEnabled val="1"/>
        </dgm:presLayoutVars>
      </dgm:prSet>
      <dgm:spPr/>
    </dgm:pt>
    <dgm:pt modelId="{4E2CAD39-8833-ED48-901B-D758DF099640}" type="pres">
      <dgm:prSet presAssocID="{EBA7ABA7-32C8-42F2-B62E-E475ACBA6D31}" presName="spacer" presStyleCnt="0"/>
      <dgm:spPr/>
    </dgm:pt>
    <dgm:pt modelId="{72ED04EB-6B2E-C345-B707-CD82FC99F9DF}" type="pres">
      <dgm:prSet presAssocID="{829B5EB9-E0E7-47CC-BD88-58A37FAA7D57}" presName="parentText" presStyleLbl="node1" presStyleIdx="1" presStyleCnt="4">
        <dgm:presLayoutVars>
          <dgm:chMax val="0"/>
          <dgm:bulletEnabled val="1"/>
        </dgm:presLayoutVars>
      </dgm:prSet>
      <dgm:spPr/>
    </dgm:pt>
    <dgm:pt modelId="{C7CE826A-07C3-9246-BCB9-D301C335D79F}" type="pres">
      <dgm:prSet presAssocID="{57E87551-CF9C-489C-8D3B-6CC0A0A250B1}" presName="spacer" presStyleCnt="0"/>
      <dgm:spPr/>
    </dgm:pt>
    <dgm:pt modelId="{8CE3076D-1257-C34A-ACCA-79711EFE798C}" type="pres">
      <dgm:prSet presAssocID="{0FEA56B4-98B2-490A-80DA-5069E5D1B470}" presName="parentText" presStyleLbl="node1" presStyleIdx="2" presStyleCnt="4">
        <dgm:presLayoutVars>
          <dgm:chMax val="0"/>
          <dgm:bulletEnabled val="1"/>
        </dgm:presLayoutVars>
      </dgm:prSet>
      <dgm:spPr/>
    </dgm:pt>
    <dgm:pt modelId="{13F70CC5-2289-0A40-8458-D8F691F984AD}" type="pres">
      <dgm:prSet presAssocID="{B57A33B9-4EE2-4BE2-BAD8-51447989AF22}" presName="spacer" presStyleCnt="0"/>
      <dgm:spPr/>
    </dgm:pt>
    <dgm:pt modelId="{2E56EA06-13D0-0B47-B1BC-EE681AEC1652}" type="pres">
      <dgm:prSet presAssocID="{D529FB76-C40D-424E-9209-8D2B83DDEC67}" presName="parentText" presStyleLbl="node1" presStyleIdx="3" presStyleCnt="4">
        <dgm:presLayoutVars>
          <dgm:chMax val="0"/>
          <dgm:bulletEnabled val="1"/>
        </dgm:presLayoutVars>
      </dgm:prSet>
      <dgm:spPr/>
    </dgm:pt>
  </dgm:ptLst>
  <dgm:cxnLst>
    <dgm:cxn modelId="{CFFBCB0A-5FEF-FF4F-A344-54E16ACED7C4}" type="presOf" srcId="{D529FB76-C40D-424E-9209-8D2B83DDEC67}" destId="{2E56EA06-13D0-0B47-B1BC-EE681AEC1652}" srcOrd="0" destOrd="0" presId="urn:microsoft.com/office/officeart/2005/8/layout/vList2"/>
    <dgm:cxn modelId="{58E8EE1A-4236-524D-A928-6C998F71D2D8}" type="presOf" srcId="{66DB5474-11B0-4CF8-8E9B-BEEBE9F7F5AF}" destId="{94237A19-7E4B-5C49-B5D8-C566452913E8}" srcOrd="0" destOrd="0" presId="urn:microsoft.com/office/officeart/2005/8/layout/vList2"/>
    <dgm:cxn modelId="{CB509922-60BC-4C48-A477-C9C8C1440714}" srcId="{66DB5474-11B0-4CF8-8E9B-BEEBE9F7F5AF}" destId="{829B5EB9-E0E7-47CC-BD88-58A37FAA7D57}" srcOrd="1" destOrd="0" parTransId="{C9B0EFBE-E664-40B8-B9FD-41292C17396B}" sibTransId="{57E87551-CF9C-489C-8D3B-6CC0A0A250B1}"/>
    <dgm:cxn modelId="{CC7CF333-8533-034A-AAD1-D50C75DDEBB0}" type="presOf" srcId="{10396A9D-FC4B-45D4-98E8-FB7B9869522C}" destId="{74DCFCB1-A088-944E-A08D-66B6874561A2}" srcOrd="0" destOrd="0" presId="urn:microsoft.com/office/officeart/2005/8/layout/vList2"/>
    <dgm:cxn modelId="{B51C723E-3D79-452C-A621-C43649331878}" srcId="{66DB5474-11B0-4CF8-8E9B-BEEBE9F7F5AF}" destId="{10396A9D-FC4B-45D4-98E8-FB7B9869522C}" srcOrd="0" destOrd="0" parTransId="{1285A625-5CEC-48DD-AE08-6F0306E1A021}" sibTransId="{EBA7ABA7-32C8-42F2-B62E-E475ACBA6D31}"/>
    <dgm:cxn modelId="{F0389A60-7592-0E48-9FD6-DA361F1B9338}" type="presOf" srcId="{0FEA56B4-98B2-490A-80DA-5069E5D1B470}" destId="{8CE3076D-1257-C34A-ACCA-79711EFE798C}" srcOrd="0" destOrd="0" presId="urn:microsoft.com/office/officeart/2005/8/layout/vList2"/>
    <dgm:cxn modelId="{F188087F-3F57-4EB8-ABFC-98173F368753}" srcId="{66DB5474-11B0-4CF8-8E9B-BEEBE9F7F5AF}" destId="{D529FB76-C40D-424E-9209-8D2B83DDEC67}" srcOrd="3" destOrd="0" parTransId="{29FDED3A-3699-4B76-B4A8-E6F6778AB371}" sibTransId="{D165E3A5-D03A-40B6-9E8C-B0C24BA3FC3E}"/>
    <dgm:cxn modelId="{D7C48CCA-A706-BF49-8D8E-0DC0FA2220DB}" type="presOf" srcId="{829B5EB9-E0E7-47CC-BD88-58A37FAA7D57}" destId="{72ED04EB-6B2E-C345-B707-CD82FC99F9DF}" srcOrd="0" destOrd="0" presId="urn:microsoft.com/office/officeart/2005/8/layout/vList2"/>
    <dgm:cxn modelId="{4CE6DCE2-2F3E-4358-A5A3-4B9256117811}" srcId="{66DB5474-11B0-4CF8-8E9B-BEEBE9F7F5AF}" destId="{0FEA56B4-98B2-490A-80DA-5069E5D1B470}" srcOrd="2" destOrd="0" parTransId="{067EE575-0C42-4C43-B47C-36B48872A894}" sibTransId="{B57A33B9-4EE2-4BE2-BAD8-51447989AF22}"/>
    <dgm:cxn modelId="{0171BDE7-E236-8E46-A018-935CA8E66D8E}" type="presParOf" srcId="{94237A19-7E4B-5C49-B5D8-C566452913E8}" destId="{74DCFCB1-A088-944E-A08D-66B6874561A2}" srcOrd="0" destOrd="0" presId="urn:microsoft.com/office/officeart/2005/8/layout/vList2"/>
    <dgm:cxn modelId="{BB8D4981-AEB4-474F-8EA0-B2D40B8396D3}" type="presParOf" srcId="{94237A19-7E4B-5C49-B5D8-C566452913E8}" destId="{4E2CAD39-8833-ED48-901B-D758DF099640}" srcOrd="1" destOrd="0" presId="urn:microsoft.com/office/officeart/2005/8/layout/vList2"/>
    <dgm:cxn modelId="{F756BE19-186E-1440-A60A-A8DC1B37E4A9}" type="presParOf" srcId="{94237A19-7E4B-5C49-B5D8-C566452913E8}" destId="{72ED04EB-6B2E-C345-B707-CD82FC99F9DF}" srcOrd="2" destOrd="0" presId="urn:microsoft.com/office/officeart/2005/8/layout/vList2"/>
    <dgm:cxn modelId="{D881F1FF-3389-8A4D-BA65-D50B836571DB}" type="presParOf" srcId="{94237A19-7E4B-5C49-B5D8-C566452913E8}" destId="{C7CE826A-07C3-9246-BCB9-D301C335D79F}" srcOrd="3" destOrd="0" presId="urn:microsoft.com/office/officeart/2005/8/layout/vList2"/>
    <dgm:cxn modelId="{9CC550DA-52B9-3F45-9736-E64B4FA62588}" type="presParOf" srcId="{94237A19-7E4B-5C49-B5D8-C566452913E8}" destId="{8CE3076D-1257-C34A-ACCA-79711EFE798C}" srcOrd="4" destOrd="0" presId="urn:microsoft.com/office/officeart/2005/8/layout/vList2"/>
    <dgm:cxn modelId="{375EE6E9-7482-D04C-AD59-717A41000CFB}" type="presParOf" srcId="{94237A19-7E4B-5C49-B5D8-C566452913E8}" destId="{13F70CC5-2289-0A40-8458-D8F691F984AD}" srcOrd="5" destOrd="0" presId="urn:microsoft.com/office/officeart/2005/8/layout/vList2"/>
    <dgm:cxn modelId="{FFC2A4B2-852B-3943-84DB-5C26965CC82F}" type="presParOf" srcId="{94237A19-7E4B-5C49-B5D8-C566452913E8}" destId="{2E56EA06-13D0-0B47-B1BC-EE681AEC165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B0807B8-2F5A-4E22-869E-BC2057AB6101}" type="doc">
      <dgm:prSet loTypeId="urn:microsoft.com/office/officeart/2005/8/layout/process5" loCatId="process" qsTypeId="urn:microsoft.com/office/officeart/2005/8/quickstyle/simple2" qsCatId="simple" csTypeId="urn:microsoft.com/office/officeart/2005/8/colors/accent2_2" csCatId="accent2" phldr="1"/>
      <dgm:spPr/>
      <dgm:t>
        <a:bodyPr/>
        <a:lstStyle/>
        <a:p>
          <a:endParaRPr lang="en-US"/>
        </a:p>
      </dgm:t>
    </dgm:pt>
    <dgm:pt modelId="{A68B14DD-4429-4B78-9916-09A4D3774C60}">
      <dgm:prSet custT="1"/>
      <dgm:spPr/>
      <dgm:t>
        <a:bodyPr/>
        <a:lstStyle/>
        <a:p>
          <a:r>
            <a:rPr lang="en-US" sz="1800" b="1" dirty="0"/>
            <a:t>Group data by restaurants ID</a:t>
          </a:r>
        </a:p>
      </dgm:t>
    </dgm:pt>
    <dgm:pt modelId="{EF460857-5F74-4FF1-B131-AAC71577CBFE}" type="parTrans" cxnId="{BBCE8FDC-C7D2-4FB7-BF46-4832E3B38EC9}">
      <dgm:prSet/>
      <dgm:spPr/>
      <dgm:t>
        <a:bodyPr/>
        <a:lstStyle/>
        <a:p>
          <a:endParaRPr lang="en-US"/>
        </a:p>
      </dgm:t>
    </dgm:pt>
    <dgm:pt modelId="{3F190C73-1AD6-4812-9C55-1FFB4C6902A3}" type="sibTrans" cxnId="{BBCE8FDC-C7D2-4FB7-BF46-4832E3B38EC9}">
      <dgm:prSet/>
      <dgm:spPr/>
      <dgm:t>
        <a:bodyPr/>
        <a:lstStyle/>
        <a:p>
          <a:endParaRPr lang="en-US"/>
        </a:p>
      </dgm:t>
    </dgm:pt>
    <dgm:pt modelId="{A8F449D5-9E75-402B-959A-96D2A12D07CB}">
      <dgm:prSet custT="1"/>
      <dgm:spPr/>
      <dgm:t>
        <a:bodyPr/>
        <a:lstStyle/>
        <a:p>
          <a:r>
            <a:rPr lang="en-US" sz="1800" b="1" dirty="0"/>
            <a:t>Within a restaurant </a:t>
          </a:r>
        </a:p>
      </dgm:t>
    </dgm:pt>
    <dgm:pt modelId="{53583864-BF85-41EC-8AD0-DC85F8627F36}" type="parTrans" cxnId="{3E1AA26B-5C98-405A-B4CB-049E3CAF0CB2}">
      <dgm:prSet/>
      <dgm:spPr/>
      <dgm:t>
        <a:bodyPr/>
        <a:lstStyle/>
        <a:p>
          <a:endParaRPr lang="en-US"/>
        </a:p>
      </dgm:t>
    </dgm:pt>
    <dgm:pt modelId="{DBB20893-B58F-43FB-AAA3-40D349E9A414}" type="sibTrans" cxnId="{3E1AA26B-5C98-405A-B4CB-049E3CAF0CB2}">
      <dgm:prSet/>
      <dgm:spPr/>
      <dgm:t>
        <a:bodyPr/>
        <a:lstStyle/>
        <a:p>
          <a:endParaRPr lang="en-US"/>
        </a:p>
      </dgm:t>
    </dgm:pt>
    <dgm:pt modelId="{8942AFF6-53F9-4C9E-B1D6-0E7D237C7B19}">
      <dgm:prSet custT="1"/>
      <dgm:spPr/>
      <dgm:t>
        <a:bodyPr/>
        <a:lstStyle/>
        <a:p>
          <a:r>
            <a:rPr lang="en-US" sz="1800" b="1" dirty="0"/>
            <a:t>Index each score position with n</a:t>
          </a:r>
        </a:p>
      </dgm:t>
    </dgm:pt>
    <dgm:pt modelId="{DADE1771-BBB3-4BC8-A5A6-4B6FFC01A846}" type="parTrans" cxnId="{86F4577A-1DA5-491E-B55D-A172AC2809BE}">
      <dgm:prSet/>
      <dgm:spPr/>
      <dgm:t>
        <a:bodyPr/>
        <a:lstStyle/>
        <a:p>
          <a:endParaRPr lang="en-US"/>
        </a:p>
      </dgm:t>
    </dgm:pt>
    <dgm:pt modelId="{986AA896-7A2A-4424-AE0F-0EA2CDC571B6}" type="sibTrans" cxnId="{86F4577A-1DA5-491E-B55D-A172AC2809BE}">
      <dgm:prSet/>
      <dgm:spPr/>
      <dgm:t>
        <a:bodyPr/>
        <a:lstStyle/>
        <a:p>
          <a:endParaRPr lang="en-US"/>
        </a:p>
      </dgm:t>
    </dgm:pt>
    <dgm:pt modelId="{B10BD8D9-7D3D-4917-B47B-997C78D8FE0C}">
      <dgm:prSet custT="1"/>
      <dgm:spPr/>
      <dgm:t>
        <a:bodyPr/>
        <a:lstStyle/>
        <a:p>
          <a:r>
            <a:rPr lang="en-US" sz="1800" b="1" dirty="0"/>
            <a:t>Retrieve the score into a variable </a:t>
          </a:r>
          <a:r>
            <a:rPr lang="en-US" sz="1800" b="1" dirty="0" err="1"/>
            <a:t>Vn</a:t>
          </a:r>
          <a:endParaRPr lang="en-US" sz="1800" b="1" dirty="0"/>
        </a:p>
      </dgm:t>
    </dgm:pt>
    <dgm:pt modelId="{21AB79AC-5FDF-4BED-8001-53DC564DA10A}" type="parTrans" cxnId="{CF746942-ED2A-492E-A5B3-5DFCF515B9F1}">
      <dgm:prSet/>
      <dgm:spPr/>
      <dgm:t>
        <a:bodyPr/>
        <a:lstStyle/>
        <a:p>
          <a:endParaRPr lang="en-US"/>
        </a:p>
      </dgm:t>
    </dgm:pt>
    <dgm:pt modelId="{2DACFE75-BCC4-4056-BF34-07BCA79A4ED2}" type="sibTrans" cxnId="{CF746942-ED2A-492E-A5B3-5DFCF515B9F1}">
      <dgm:prSet/>
      <dgm:spPr/>
      <dgm:t>
        <a:bodyPr/>
        <a:lstStyle/>
        <a:p>
          <a:endParaRPr lang="en-US"/>
        </a:p>
      </dgm:t>
    </dgm:pt>
    <dgm:pt modelId="{9653911F-8E6B-40BD-BCB4-267ACB7525F2}">
      <dgm:prSet custT="1"/>
      <dgm:spPr/>
      <dgm:t>
        <a:bodyPr/>
        <a:lstStyle/>
        <a:p>
          <a:r>
            <a:rPr lang="en-US" sz="1600" b="1" dirty="0"/>
            <a:t>At the end restaurants will have  different numbers of inspections</a:t>
          </a:r>
        </a:p>
      </dgm:t>
    </dgm:pt>
    <dgm:pt modelId="{2A419846-A6E0-49C8-B258-7253783A550A}" type="parTrans" cxnId="{45C10811-1076-4112-A051-20899DE74A42}">
      <dgm:prSet/>
      <dgm:spPr/>
      <dgm:t>
        <a:bodyPr/>
        <a:lstStyle/>
        <a:p>
          <a:endParaRPr lang="en-US"/>
        </a:p>
      </dgm:t>
    </dgm:pt>
    <dgm:pt modelId="{EA91738E-2E6E-4B2B-BDC3-618CEB28CB56}" type="sibTrans" cxnId="{45C10811-1076-4112-A051-20899DE74A42}">
      <dgm:prSet/>
      <dgm:spPr/>
      <dgm:t>
        <a:bodyPr/>
        <a:lstStyle/>
        <a:p>
          <a:endParaRPr lang="en-US"/>
        </a:p>
      </dgm:t>
    </dgm:pt>
    <dgm:pt modelId="{20650D4D-DE73-42AB-869A-701662C100B8}">
      <dgm:prSet/>
      <dgm:spPr/>
      <dgm:t>
        <a:bodyPr/>
        <a:lstStyle/>
        <a:p>
          <a:r>
            <a:rPr lang="en-US" b="1" dirty="0"/>
            <a:t>Pick the maximum number of inspections which is in this case 33</a:t>
          </a:r>
        </a:p>
      </dgm:t>
    </dgm:pt>
    <dgm:pt modelId="{6DE2EED8-1E7A-41DF-A3EE-9975A087F148}" type="parTrans" cxnId="{10A0B40B-F9EC-4247-9F0D-FB553C7BEBF6}">
      <dgm:prSet/>
      <dgm:spPr/>
      <dgm:t>
        <a:bodyPr/>
        <a:lstStyle/>
        <a:p>
          <a:endParaRPr lang="en-US"/>
        </a:p>
      </dgm:t>
    </dgm:pt>
    <dgm:pt modelId="{55342CD1-B068-4BD1-8BE2-01925D4E4E1E}" type="sibTrans" cxnId="{10A0B40B-F9EC-4247-9F0D-FB553C7BEBF6}">
      <dgm:prSet/>
      <dgm:spPr/>
      <dgm:t>
        <a:bodyPr/>
        <a:lstStyle/>
        <a:p>
          <a:endParaRPr lang="en-US"/>
        </a:p>
      </dgm:t>
    </dgm:pt>
    <dgm:pt modelId="{8445C357-8FE0-7D4F-BFFA-F920C9B5C53F}">
      <dgm:prSet custT="1"/>
      <dgm:spPr/>
      <dgm:t>
        <a:bodyPr/>
        <a:lstStyle/>
        <a:p>
          <a:r>
            <a:rPr lang="en-US" sz="1800" b="1" dirty="0"/>
            <a:t>Order scores by inspection date</a:t>
          </a:r>
        </a:p>
      </dgm:t>
    </dgm:pt>
    <dgm:pt modelId="{83F2E143-8F4B-0C4F-B6A3-6214CB8F439B}" type="parTrans" cxnId="{E8EEB64C-B8A9-9D4E-BCB5-02A1970F26A8}">
      <dgm:prSet/>
      <dgm:spPr/>
      <dgm:t>
        <a:bodyPr/>
        <a:lstStyle/>
        <a:p>
          <a:endParaRPr lang="en-US"/>
        </a:p>
      </dgm:t>
    </dgm:pt>
    <dgm:pt modelId="{9E4E295E-BA41-584C-AD40-17A4E4242C8C}" type="sibTrans" cxnId="{E8EEB64C-B8A9-9D4E-BCB5-02A1970F26A8}">
      <dgm:prSet/>
      <dgm:spPr/>
      <dgm:t>
        <a:bodyPr/>
        <a:lstStyle/>
        <a:p>
          <a:endParaRPr lang="en-US"/>
        </a:p>
      </dgm:t>
    </dgm:pt>
    <dgm:pt modelId="{72227252-5950-E14C-AD38-CC13B524CF48}">
      <dgm:prSet custT="1"/>
      <dgm:spPr/>
      <dgm:t>
        <a:bodyPr/>
        <a:lstStyle/>
        <a:p>
          <a:r>
            <a:rPr lang="en-US" sz="1800" b="1" dirty="0"/>
            <a:t>Do the same for all the restaurants</a:t>
          </a:r>
        </a:p>
      </dgm:t>
    </dgm:pt>
    <dgm:pt modelId="{38EFC715-F4E1-FF4A-B52A-95DEE4D90531}" type="parTrans" cxnId="{F97BCD29-7AF0-9644-B121-73AE2069660E}">
      <dgm:prSet/>
      <dgm:spPr/>
      <dgm:t>
        <a:bodyPr/>
        <a:lstStyle/>
        <a:p>
          <a:endParaRPr lang="en-US"/>
        </a:p>
      </dgm:t>
    </dgm:pt>
    <dgm:pt modelId="{C816AB29-FF34-4745-B317-A5E70C0CE60A}" type="sibTrans" cxnId="{F97BCD29-7AF0-9644-B121-73AE2069660E}">
      <dgm:prSet/>
      <dgm:spPr/>
      <dgm:t>
        <a:bodyPr/>
        <a:lstStyle/>
        <a:p>
          <a:endParaRPr lang="en-US"/>
        </a:p>
      </dgm:t>
    </dgm:pt>
    <dgm:pt modelId="{AF127527-83BE-D141-99B7-E674A7000591}" type="pres">
      <dgm:prSet presAssocID="{CB0807B8-2F5A-4E22-869E-BC2057AB6101}" presName="diagram" presStyleCnt="0">
        <dgm:presLayoutVars>
          <dgm:dir/>
          <dgm:resizeHandles val="exact"/>
        </dgm:presLayoutVars>
      </dgm:prSet>
      <dgm:spPr/>
    </dgm:pt>
    <dgm:pt modelId="{8F095BDA-93F7-2C40-B925-88D3B205B3B2}" type="pres">
      <dgm:prSet presAssocID="{A68B14DD-4429-4B78-9916-09A4D3774C60}" presName="node" presStyleLbl="node1" presStyleIdx="0" presStyleCnt="8">
        <dgm:presLayoutVars>
          <dgm:bulletEnabled val="1"/>
        </dgm:presLayoutVars>
      </dgm:prSet>
      <dgm:spPr/>
    </dgm:pt>
    <dgm:pt modelId="{E9D4256E-2E24-6548-A7B2-F39E20ECBB41}" type="pres">
      <dgm:prSet presAssocID="{3F190C73-1AD6-4812-9C55-1FFB4C6902A3}" presName="sibTrans" presStyleLbl="sibTrans2D1" presStyleIdx="0" presStyleCnt="7"/>
      <dgm:spPr/>
    </dgm:pt>
    <dgm:pt modelId="{D1897F5B-B0B3-EC44-A6C0-34CDA7D4FA33}" type="pres">
      <dgm:prSet presAssocID="{3F190C73-1AD6-4812-9C55-1FFB4C6902A3}" presName="connectorText" presStyleLbl="sibTrans2D1" presStyleIdx="0" presStyleCnt="7"/>
      <dgm:spPr/>
    </dgm:pt>
    <dgm:pt modelId="{385DF632-DC06-7549-9020-52D5804B5C2D}" type="pres">
      <dgm:prSet presAssocID="{A8F449D5-9E75-402B-959A-96D2A12D07CB}" presName="node" presStyleLbl="node1" presStyleIdx="1" presStyleCnt="8">
        <dgm:presLayoutVars>
          <dgm:bulletEnabled val="1"/>
        </dgm:presLayoutVars>
      </dgm:prSet>
      <dgm:spPr/>
    </dgm:pt>
    <dgm:pt modelId="{9A45FE6D-78DD-3B46-B99A-1FF6BD32C175}" type="pres">
      <dgm:prSet presAssocID="{DBB20893-B58F-43FB-AAA3-40D349E9A414}" presName="sibTrans" presStyleLbl="sibTrans2D1" presStyleIdx="1" presStyleCnt="7"/>
      <dgm:spPr/>
    </dgm:pt>
    <dgm:pt modelId="{8B47488C-CF04-2A4C-B164-0DE11D46A050}" type="pres">
      <dgm:prSet presAssocID="{DBB20893-B58F-43FB-AAA3-40D349E9A414}" presName="connectorText" presStyleLbl="sibTrans2D1" presStyleIdx="1" presStyleCnt="7"/>
      <dgm:spPr/>
    </dgm:pt>
    <dgm:pt modelId="{9829CE28-9CDA-6E4A-9FB4-F0E16CCB0CC9}" type="pres">
      <dgm:prSet presAssocID="{8445C357-8FE0-7D4F-BFFA-F920C9B5C53F}" presName="node" presStyleLbl="node1" presStyleIdx="2" presStyleCnt="8">
        <dgm:presLayoutVars>
          <dgm:bulletEnabled val="1"/>
        </dgm:presLayoutVars>
      </dgm:prSet>
      <dgm:spPr/>
    </dgm:pt>
    <dgm:pt modelId="{9FBC58C9-04FB-0448-98DD-F72EC870E197}" type="pres">
      <dgm:prSet presAssocID="{9E4E295E-BA41-584C-AD40-17A4E4242C8C}" presName="sibTrans" presStyleLbl="sibTrans2D1" presStyleIdx="2" presStyleCnt="7"/>
      <dgm:spPr/>
    </dgm:pt>
    <dgm:pt modelId="{5848FE6B-9FE0-B148-BBF7-114A4E49C348}" type="pres">
      <dgm:prSet presAssocID="{9E4E295E-BA41-584C-AD40-17A4E4242C8C}" presName="connectorText" presStyleLbl="sibTrans2D1" presStyleIdx="2" presStyleCnt="7"/>
      <dgm:spPr/>
    </dgm:pt>
    <dgm:pt modelId="{B09D6AC0-C90A-7D47-B506-A48313204975}" type="pres">
      <dgm:prSet presAssocID="{8942AFF6-53F9-4C9E-B1D6-0E7D237C7B19}" presName="node" presStyleLbl="node1" presStyleIdx="3" presStyleCnt="8">
        <dgm:presLayoutVars>
          <dgm:bulletEnabled val="1"/>
        </dgm:presLayoutVars>
      </dgm:prSet>
      <dgm:spPr/>
    </dgm:pt>
    <dgm:pt modelId="{B031793E-3B39-554F-BB44-088864DDC6A8}" type="pres">
      <dgm:prSet presAssocID="{986AA896-7A2A-4424-AE0F-0EA2CDC571B6}" presName="sibTrans" presStyleLbl="sibTrans2D1" presStyleIdx="3" presStyleCnt="7"/>
      <dgm:spPr/>
    </dgm:pt>
    <dgm:pt modelId="{4CFEA0DA-E196-7E41-AB92-5F1ABCC6D7AD}" type="pres">
      <dgm:prSet presAssocID="{986AA896-7A2A-4424-AE0F-0EA2CDC571B6}" presName="connectorText" presStyleLbl="sibTrans2D1" presStyleIdx="3" presStyleCnt="7"/>
      <dgm:spPr/>
    </dgm:pt>
    <dgm:pt modelId="{6F9DE0EA-6D2B-C843-935C-DEF4708E14C2}" type="pres">
      <dgm:prSet presAssocID="{B10BD8D9-7D3D-4917-B47B-997C78D8FE0C}" presName="node" presStyleLbl="node1" presStyleIdx="4" presStyleCnt="8">
        <dgm:presLayoutVars>
          <dgm:bulletEnabled val="1"/>
        </dgm:presLayoutVars>
      </dgm:prSet>
      <dgm:spPr/>
    </dgm:pt>
    <dgm:pt modelId="{F9728FFF-3B0A-2C4D-A08D-E4E7C9DACB11}" type="pres">
      <dgm:prSet presAssocID="{2DACFE75-BCC4-4056-BF34-07BCA79A4ED2}" presName="sibTrans" presStyleLbl="sibTrans2D1" presStyleIdx="4" presStyleCnt="7"/>
      <dgm:spPr/>
    </dgm:pt>
    <dgm:pt modelId="{9ACCE960-82CC-5B43-9CB3-8FF28C513450}" type="pres">
      <dgm:prSet presAssocID="{2DACFE75-BCC4-4056-BF34-07BCA79A4ED2}" presName="connectorText" presStyleLbl="sibTrans2D1" presStyleIdx="4" presStyleCnt="7"/>
      <dgm:spPr/>
    </dgm:pt>
    <dgm:pt modelId="{297F6F1A-221E-DE4D-B656-A17FC164A9A0}" type="pres">
      <dgm:prSet presAssocID="{72227252-5950-E14C-AD38-CC13B524CF48}" presName="node" presStyleLbl="node1" presStyleIdx="5" presStyleCnt="8">
        <dgm:presLayoutVars>
          <dgm:bulletEnabled val="1"/>
        </dgm:presLayoutVars>
      </dgm:prSet>
      <dgm:spPr/>
    </dgm:pt>
    <dgm:pt modelId="{0004B913-AD50-E040-B199-948B7D42624E}" type="pres">
      <dgm:prSet presAssocID="{C816AB29-FF34-4745-B317-A5E70C0CE60A}" presName="sibTrans" presStyleLbl="sibTrans2D1" presStyleIdx="5" presStyleCnt="7"/>
      <dgm:spPr/>
    </dgm:pt>
    <dgm:pt modelId="{88EBA09A-897D-334D-9E92-A63AF578B032}" type="pres">
      <dgm:prSet presAssocID="{C816AB29-FF34-4745-B317-A5E70C0CE60A}" presName="connectorText" presStyleLbl="sibTrans2D1" presStyleIdx="5" presStyleCnt="7"/>
      <dgm:spPr/>
    </dgm:pt>
    <dgm:pt modelId="{46A9F2CA-5D77-6846-B989-703C220CF5A4}" type="pres">
      <dgm:prSet presAssocID="{9653911F-8E6B-40BD-BCB4-267ACB7525F2}" presName="node" presStyleLbl="node1" presStyleIdx="6" presStyleCnt="8">
        <dgm:presLayoutVars>
          <dgm:bulletEnabled val="1"/>
        </dgm:presLayoutVars>
      </dgm:prSet>
      <dgm:spPr/>
    </dgm:pt>
    <dgm:pt modelId="{0C5D4C53-22E6-4641-A4B5-57EA776E1D74}" type="pres">
      <dgm:prSet presAssocID="{EA91738E-2E6E-4B2B-BDC3-618CEB28CB56}" presName="sibTrans" presStyleLbl="sibTrans2D1" presStyleIdx="6" presStyleCnt="7"/>
      <dgm:spPr/>
    </dgm:pt>
    <dgm:pt modelId="{3936F72B-9F69-E645-A581-BF35DECDE475}" type="pres">
      <dgm:prSet presAssocID="{EA91738E-2E6E-4B2B-BDC3-618CEB28CB56}" presName="connectorText" presStyleLbl="sibTrans2D1" presStyleIdx="6" presStyleCnt="7"/>
      <dgm:spPr/>
    </dgm:pt>
    <dgm:pt modelId="{FFEBC915-3AF4-6441-A571-D813C9A5945F}" type="pres">
      <dgm:prSet presAssocID="{20650D4D-DE73-42AB-869A-701662C100B8}" presName="node" presStyleLbl="node1" presStyleIdx="7" presStyleCnt="8">
        <dgm:presLayoutVars>
          <dgm:bulletEnabled val="1"/>
        </dgm:presLayoutVars>
      </dgm:prSet>
      <dgm:spPr/>
    </dgm:pt>
  </dgm:ptLst>
  <dgm:cxnLst>
    <dgm:cxn modelId="{598C7B0B-C089-5948-9546-061668EF4CB8}" type="presOf" srcId="{986AA896-7A2A-4424-AE0F-0EA2CDC571B6}" destId="{B031793E-3B39-554F-BB44-088864DDC6A8}" srcOrd="0" destOrd="0" presId="urn:microsoft.com/office/officeart/2005/8/layout/process5"/>
    <dgm:cxn modelId="{10A0B40B-F9EC-4247-9F0D-FB553C7BEBF6}" srcId="{CB0807B8-2F5A-4E22-869E-BC2057AB6101}" destId="{20650D4D-DE73-42AB-869A-701662C100B8}" srcOrd="7" destOrd="0" parTransId="{6DE2EED8-1E7A-41DF-A3EE-9975A087F148}" sibTransId="{55342CD1-B068-4BD1-8BE2-01925D4E4E1E}"/>
    <dgm:cxn modelId="{90982810-C397-5942-BB3E-B5B7DCE591F7}" type="presOf" srcId="{9E4E295E-BA41-584C-AD40-17A4E4242C8C}" destId="{5848FE6B-9FE0-B148-BBF7-114A4E49C348}" srcOrd="1" destOrd="0" presId="urn:microsoft.com/office/officeart/2005/8/layout/process5"/>
    <dgm:cxn modelId="{45C10811-1076-4112-A051-20899DE74A42}" srcId="{CB0807B8-2F5A-4E22-869E-BC2057AB6101}" destId="{9653911F-8E6B-40BD-BCB4-267ACB7525F2}" srcOrd="6" destOrd="0" parTransId="{2A419846-A6E0-49C8-B258-7253783A550A}" sibTransId="{EA91738E-2E6E-4B2B-BDC3-618CEB28CB56}"/>
    <dgm:cxn modelId="{F97BCD29-7AF0-9644-B121-73AE2069660E}" srcId="{CB0807B8-2F5A-4E22-869E-BC2057AB6101}" destId="{72227252-5950-E14C-AD38-CC13B524CF48}" srcOrd="5" destOrd="0" parTransId="{38EFC715-F4E1-FF4A-B52A-95DEE4D90531}" sibTransId="{C816AB29-FF34-4745-B317-A5E70C0CE60A}"/>
    <dgm:cxn modelId="{D5C1542C-4EF5-8F47-B626-DAB295B2CA35}" type="presOf" srcId="{3F190C73-1AD6-4812-9C55-1FFB4C6902A3}" destId="{E9D4256E-2E24-6548-A7B2-F39E20ECBB41}" srcOrd="0" destOrd="0" presId="urn:microsoft.com/office/officeart/2005/8/layout/process5"/>
    <dgm:cxn modelId="{5FC0A937-2628-344F-93A7-B14C686C0AAB}" type="presOf" srcId="{C816AB29-FF34-4745-B317-A5E70C0CE60A}" destId="{88EBA09A-897D-334D-9E92-A63AF578B032}" srcOrd="1" destOrd="0" presId="urn:microsoft.com/office/officeart/2005/8/layout/process5"/>
    <dgm:cxn modelId="{47BB393B-BD12-2649-AB93-4CF8D58183E2}" type="presOf" srcId="{A68B14DD-4429-4B78-9916-09A4D3774C60}" destId="{8F095BDA-93F7-2C40-B925-88D3B205B3B2}" srcOrd="0" destOrd="0" presId="urn:microsoft.com/office/officeart/2005/8/layout/process5"/>
    <dgm:cxn modelId="{EE1E393C-E58A-AE4A-9FB1-A8DE8A11A94D}" type="presOf" srcId="{986AA896-7A2A-4424-AE0F-0EA2CDC571B6}" destId="{4CFEA0DA-E196-7E41-AB92-5F1ABCC6D7AD}" srcOrd="1" destOrd="0" presId="urn:microsoft.com/office/officeart/2005/8/layout/process5"/>
    <dgm:cxn modelId="{CF746942-ED2A-492E-A5B3-5DFCF515B9F1}" srcId="{CB0807B8-2F5A-4E22-869E-BC2057AB6101}" destId="{B10BD8D9-7D3D-4917-B47B-997C78D8FE0C}" srcOrd="4" destOrd="0" parTransId="{21AB79AC-5FDF-4BED-8001-53DC564DA10A}" sibTransId="{2DACFE75-BCC4-4056-BF34-07BCA79A4ED2}"/>
    <dgm:cxn modelId="{8A50A643-2BC7-6D4A-925A-3A34394F95C7}" type="presOf" srcId="{B10BD8D9-7D3D-4917-B47B-997C78D8FE0C}" destId="{6F9DE0EA-6D2B-C843-935C-DEF4708E14C2}" srcOrd="0" destOrd="0" presId="urn:microsoft.com/office/officeart/2005/8/layout/process5"/>
    <dgm:cxn modelId="{14A0F645-1922-C041-A7FB-4D49F321D714}" type="presOf" srcId="{CB0807B8-2F5A-4E22-869E-BC2057AB6101}" destId="{AF127527-83BE-D141-99B7-E674A7000591}" srcOrd="0" destOrd="0" presId="urn:microsoft.com/office/officeart/2005/8/layout/process5"/>
    <dgm:cxn modelId="{E8EEB64C-B8A9-9D4E-BCB5-02A1970F26A8}" srcId="{CB0807B8-2F5A-4E22-869E-BC2057AB6101}" destId="{8445C357-8FE0-7D4F-BFFA-F920C9B5C53F}" srcOrd="2" destOrd="0" parTransId="{83F2E143-8F4B-0C4F-B6A3-6214CB8F439B}" sibTransId="{9E4E295E-BA41-584C-AD40-17A4E4242C8C}"/>
    <dgm:cxn modelId="{3E1AA26B-5C98-405A-B4CB-049E3CAF0CB2}" srcId="{CB0807B8-2F5A-4E22-869E-BC2057AB6101}" destId="{A8F449D5-9E75-402B-959A-96D2A12D07CB}" srcOrd="1" destOrd="0" parTransId="{53583864-BF85-41EC-8AD0-DC85F8627F36}" sibTransId="{DBB20893-B58F-43FB-AAA3-40D349E9A414}"/>
    <dgm:cxn modelId="{86F4577A-1DA5-491E-B55D-A172AC2809BE}" srcId="{CB0807B8-2F5A-4E22-869E-BC2057AB6101}" destId="{8942AFF6-53F9-4C9E-B1D6-0E7D237C7B19}" srcOrd="3" destOrd="0" parTransId="{DADE1771-BBB3-4BC8-A5A6-4B6FFC01A846}" sibTransId="{986AA896-7A2A-4424-AE0F-0EA2CDC571B6}"/>
    <dgm:cxn modelId="{16740A84-DF91-BD4E-BA10-A9FB70D508C9}" type="presOf" srcId="{DBB20893-B58F-43FB-AAA3-40D349E9A414}" destId="{8B47488C-CF04-2A4C-B164-0DE11D46A050}" srcOrd="1" destOrd="0" presId="urn:microsoft.com/office/officeart/2005/8/layout/process5"/>
    <dgm:cxn modelId="{7157058D-446E-E844-A0CF-676364BC4BB8}" type="presOf" srcId="{EA91738E-2E6E-4B2B-BDC3-618CEB28CB56}" destId="{3936F72B-9F69-E645-A581-BF35DECDE475}" srcOrd="1" destOrd="0" presId="urn:microsoft.com/office/officeart/2005/8/layout/process5"/>
    <dgm:cxn modelId="{3F5D498F-DE98-F747-ACA1-E3FB50B098ED}" type="presOf" srcId="{72227252-5950-E14C-AD38-CC13B524CF48}" destId="{297F6F1A-221E-DE4D-B656-A17FC164A9A0}" srcOrd="0" destOrd="0" presId="urn:microsoft.com/office/officeart/2005/8/layout/process5"/>
    <dgm:cxn modelId="{EFC57998-43CF-9B40-ADE1-3715634D8C69}" type="presOf" srcId="{2DACFE75-BCC4-4056-BF34-07BCA79A4ED2}" destId="{9ACCE960-82CC-5B43-9CB3-8FF28C513450}" srcOrd="1" destOrd="0" presId="urn:microsoft.com/office/officeart/2005/8/layout/process5"/>
    <dgm:cxn modelId="{71899E9E-1F10-284B-A0D1-6A22FE4F60FF}" type="presOf" srcId="{20650D4D-DE73-42AB-869A-701662C100B8}" destId="{FFEBC915-3AF4-6441-A571-D813C9A5945F}" srcOrd="0" destOrd="0" presId="urn:microsoft.com/office/officeart/2005/8/layout/process5"/>
    <dgm:cxn modelId="{9695A1AE-31D5-AE49-AABE-0FF935494982}" type="presOf" srcId="{8445C357-8FE0-7D4F-BFFA-F920C9B5C53F}" destId="{9829CE28-9CDA-6E4A-9FB4-F0E16CCB0CC9}" srcOrd="0" destOrd="0" presId="urn:microsoft.com/office/officeart/2005/8/layout/process5"/>
    <dgm:cxn modelId="{8F20C9AE-BAC8-624E-9923-2701D184026C}" type="presOf" srcId="{DBB20893-B58F-43FB-AAA3-40D349E9A414}" destId="{9A45FE6D-78DD-3B46-B99A-1FF6BD32C175}" srcOrd="0" destOrd="0" presId="urn:microsoft.com/office/officeart/2005/8/layout/process5"/>
    <dgm:cxn modelId="{6F0369B0-61CD-1745-B0C4-8A799851A488}" type="presOf" srcId="{2DACFE75-BCC4-4056-BF34-07BCA79A4ED2}" destId="{F9728FFF-3B0A-2C4D-A08D-E4E7C9DACB11}" srcOrd="0" destOrd="0" presId="urn:microsoft.com/office/officeart/2005/8/layout/process5"/>
    <dgm:cxn modelId="{86A783B2-03E6-7842-9B4F-FA9555E65C2B}" type="presOf" srcId="{8942AFF6-53F9-4C9E-B1D6-0E7D237C7B19}" destId="{B09D6AC0-C90A-7D47-B506-A48313204975}" srcOrd="0" destOrd="0" presId="urn:microsoft.com/office/officeart/2005/8/layout/process5"/>
    <dgm:cxn modelId="{D0FC0FB7-45BC-2F46-9CF4-94F253AA0743}" type="presOf" srcId="{EA91738E-2E6E-4B2B-BDC3-618CEB28CB56}" destId="{0C5D4C53-22E6-4641-A4B5-57EA776E1D74}" srcOrd="0" destOrd="0" presId="urn:microsoft.com/office/officeart/2005/8/layout/process5"/>
    <dgm:cxn modelId="{05BAF6C5-0CC3-A240-B1BA-A59856A52DD3}" type="presOf" srcId="{9E4E295E-BA41-584C-AD40-17A4E4242C8C}" destId="{9FBC58C9-04FB-0448-98DD-F72EC870E197}" srcOrd="0" destOrd="0" presId="urn:microsoft.com/office/officeart/2005/8/layout/process5"/>
    <dgm:cxn modelId="{95F69BCD-6855-4942-ADB2-1956D6562D47}" type="presOf" srcId="{A8F449D5-9E75-402B-959A-96D2A12D07CB}" destId="{385DF632-DC06-7549-9020-52D5804B5C2D}" srcOrd="0" destOrd="0" presId="urn:microsoft.com/office/officeart/2005/8/layout/process5"/>
    <dgm:cxn modelId="{809DA1D6-C719-E94F-936E-B304F1CE3990}" type="presOf" srcId="{C816AB29-FF34-4745-B317-A5E70C0CE60A}" destId="{0004B913-AD50-E040-B199-948B7D42624E}" srcOrd="0" destOrd="0" presId="urn:microsoft.com/office/officeart/2005/8/layout/process5"/>
    <dgm:cxn modelId="{BBCE8FDC-C7D2-4FB7-BF46-4832E3B38EC9}" srcId="{CB0807B8-2F5A-4E22-869E-BC2057AB6101}" destId="{A68B14DD-4429-4B78-9916-09A4D3774C60}" srcOrd="0" destOrd="0" parTransId="{EF460857-5F74-4FF1-B131-AAC71577CBFE}" sibTransId="{3F190C73-1AD6-4812-9C55-1FFB4C6902A3}"/>
    <dgm:cxn modelId="{A6683AE2-252C-C64B-A935-022972ACBFF7}" type="presOf" srcId="{3F190C73-1AD6-4812-9C55-1FFB4C6902A3}" destId="{D1897F5B-B0B3-EC44-A6C0-34CDA7D4FA33}" srcOrd="1" destOrd="0" presId="urn:microsoft.com/office/officeart/2005/8/layout/process5"/>
    <dgm:cxn modelId="{C58388FB-DCE0-A445-84C2-B7777AE38459}" type="presOf" srcId="{9653911F-8E6B-40BD-BCB4-267ACB7525F2}" destId="{46A9F2CA-5D77-6846-B989-703C220CF5A4}" srcOrd="0" destOrd="0" presId="urn:microsoft.com/office/officeart/2005/8/layout/process5"/>
    <dgm:cxn modelId="{9C43E8F3-50B0-D242-A21C-617D86531218}" type="presParOf" srcId="{AF127527-83BE-D141-99B7-E674A7000591}" destId="{8F095BDA-93F7-2C40-B925-88D3B205B3B2}" srcOrd="0" destOrd="0" presId="urn:microsoft.com/office/officeart/2005/8/layout/process5"/>
    <dgm:cxn modelId="{3A5EA09A-8BCD-D747-897D-1C1599966740}" type="presParOf" srcId="{AF127527-83BE-D141-99B7-E674A7000591}" destId="{E9D4256E-2E24-6548-A7B2-F39E20ECBB41}" srcOrd="1" destOrd="0" presId="urn:microsoft.com/office/officeart/2005/8/layout/process5"/>
    <dgm:cxn modelId="{0D39B812-DD35-E243-84A1-0F2D9A3E2D72}" type="presParOf" srcId="{E9D4256E-2E24-6548-A7B2-F39E20ECBB41}" destId="{D1897F5B-B0B3-EC44-A6C0-34CDA7D4FA33}" srcOrd="0" destOrd="0" presId="urn:microsoft.com/office/officeart/2005/8/layout/process5"/>
    <dgm:cxn modelId="{24D3F67C-9205-4E4C-A833-09F0BD604FF5}" type="presParOf" srcId="{AF127527-83BE-D141-99B7-E674A7000591}" destId="{385DF632-DC06-7549-9020-52D5804B5C2D}" srcOrd="2" destOrd="0" presId="urn:microsoft.com/office/officeart/2005/8/layout/process5"/>
    <dgm:cxn modelId="{CA7AF156-3DAC-B84B-9CDA-F03397006D4F}" type="presParOf" srcId="{AF127527-83BE-D141-99B7-E674A7000591}" destId="{9A45FE6D-78DD-3B46-B99A-1FF6BD32C175}" srcOrd="3" destOrd="0" presId="urn:microsoft.com/office/officeart/2005/8/layout/process5"/>
    <dgm:cxn modelId="{F38D4CB2-A38A-9642-A075-6464A0234A34}" type="presParOf" srcId="{9A45FE6D-78DD-3B46-B99A-1FF6BD32C175}" destId="{8B47488C-CF04-2A4C-B164-0DE11D46A050}" srcOrd="0" destOrd="0" presId="urn:microsoft.com/office/officeart/2005/8/layout/process5"/>
    <dgm:cxn modelId="{111AA0B6-E00D-A64B-8B55-2FAFA8799F6E}" type="presParOf" srcId="{AF127527-83BE-D141-99B7-E674A7000591}" destId="{9829CE28-9CDA-6E4A-9FB4-F0E16CCB0CC9}" srcOrd="4" destOrd="0" presId="urn:microsoft.com/office/officeart/2005/8/layout/process5"/>
    <dgm:cxn modelId="{08D70314-FDD6-0A47-80A6-AA8FC49621C0}" type="presParOf" srcId="{AF127527-83BE-D141-99B7-E674A7000591}" destId="{9FBC58C9-04FB-0448-98DD-F72EC870E197}" srcOrd="5" destOrd="0" presId="urn:microsoft.com/office/officeart/2005/8/layout/process5"/>
    <dgm:cxn modelId="{C4B02056-53B5-5945-9DE2-53CF663AD6FA}" type="presParOf" srcId="{9FBC58C9-04FB-0448-98DD-F72EC870E197}" destId="{5848FE6B-9FE0-B148-BBF7-114A4E49C348}" srcOrd="0" destOrd="0" presId="urn:microsoft.com/office/officeart/2005/8/layout/process5"/>
    <dgm:cxn modelId="{76959315-A7FE-0546-8BFD-BA5A198C7A27}" type="presParOf" srcId="{AF127527-83BE-D141-99B7-E674A7000591}" destId="{B09D6AC0-C90A-7D47-B506-A48313204975}" srcOrd="6" destOrd="0" presId="urn:microsoft.com/office/officeart/2005/8/layout/process5"/>
    <dgm:cxn modelId="{437B082B-D8C1-E14F-90A8-94AF5DBD7F1C}" type="presParOf" srcId="{AF127527-83BE-D141-99B7-E674A7000591}" destId="{B031793E-3B39-554F-BB44-088864DDC6A8}" srcOrd="7" destOrd="0" presId="urn:microsoft.com/office/officeart/2005/8/layout/process5"/>
    <dgm:cxn modelId="{42A4F9E4-8C04-214A-8DF8-E49A8C8637F8}" type="presParOf" srcId="{B031793E-3B39-554F-BB44-088864DDC6A8}" destId="{4CFEA0DA-E196-7E41-AB92-5F1ABCC6D7AD}" srcOrd="0" destOrd="0" presId="urn:microsoft.com/office/officeart/2005/8/layout/process5"/>
    <dgm:cxn modelId="{76218D9B-D2D2-5D44-90F8-5C32E84C7268}" type="presParOf" srcId="{AF127527-83BE-D141-99B7-E674A7000591}" destId="{6F9DE0EA-6D2B-C843-935C-DEF4708E14C2}" srcOrd="8" destOrd="0" presId="urn:microsoft.com/office/officeart/2005/8/layout/process5"/>
    <dgm:cxn modelId="{ED5187CE-2F49-954A-82DB-790AA9BE7ABC}" type="presParOf" srcId="{AF127527-83BE-D141-99B7-E674A7000591}" destId="{F9728FFF-3B0A-2C4D-A08D-E4E7C9DACB11}" srcOrd="9" destOrd="0" presId="urn:microsoft.com/office/officeart/2005/8/layout/process5"/>
    <dgm:cxn modelId="{CCD41050-B11D-C245-9170-1E1C0E8F255D}" type="presParOf" srcId="{F9728FFF-3B0A-2C4D-A08D-E4E7C9DACB11}" destId="{9ACCE960-82CC-5B43-9CB3-8FF28C513450}" srcOrd="0" destOrd="0" presId="urn:microsoft.com/office/officeart/2005/8/layout/process5"/>
    <dgm:cxn modelId="{2045DE27-FE07-EA48-BE0B-90CFF16426B9}" type="presParOf" srcId="{AF127527-83BE-D141-99B7-E674A7000591}" destId="{297F6F1A-221E-DE4D-B656-A17FC164A9A0}" srcOrd="10" destOrd="0" presId="urn:microsoft.com/office/officeart/2005/8/layout/process5"/>
    <dgm:cxn modelId="{0D374BC9-366B-774C-969E-6B92C1680815}" type="presParOf" srcId="{AF127527-83BE-D141-99B7-E674A7000591}" destId="{0004B913-AD50-E040-B199-948B7D42624E}" srcOrd="11" destOrd="0" presId="urn:microsoft.com/office/officeart/2005/8/layout/process5"/>
    <dgm:cxn modelId="{7EB41595-E8D2-3E46-9652-FD1AF0B426CF}" type="presParOf" srcId="{0004B913-AD50-E040-B199-948B7D42624E}" destId="{88EBA09A-897D-334D-9E92-A63AF578B032}" srcOrd="0" destOrd="0" presId="urn:microsoft.com/office/officeart/2005/8/layout/process5"/>
    <dgm:cxn modelId="{D363A699-44CE-8046-AFD0-D47743986044}" type="presParOf" srcId="{AF127527-83BE-D141-99B7-E674A7000591}" destId="{46A9F2CA-5D77-6846-B989-703C220CF5A4}" srcOrd="12" destOrd="0" presId="urn:microsoft.com/office/officeart/2005/8/layout/process5"/>
    <dgm:cxn modelId="{8AE9E4C7-6843-EE47-8704-29F1730DA682}" type="presParOf" srcId="{AF127527-83BE-D141-99B7-E674A7000591}" destId="{0C5D4C53-22E6-4641-A4B5-57EA776E1D74}" srcOrd="13" destOrd="0" presId="urn:microsoft.com/office/officeart/2005/8/layout/process5"/>
    <dgm:cxn modelId="{7A0930AA-5C80-C94B-AA48-356D7B310852}" type="presParOf" srcId="{0C5D4C53-22E6-4641-A4B5-57EA776E1D74}" destId="{3936F72B-9F69-E645-A581-BF35DECDE475}" srcOrd="0" destOrd="0" presId="urn:microsoft.com/office/officeart/2005/8/layout/process5"/>
    <dgm:cxn modelId="{F72BB892-369B-8D47-93D5-B1F2305F74FF}" type="presParOf" srcId="{AF127527-83BE-D141-99B7-E674A7000591}" destId="{FFEBC915-3AF4-6441-A571-D813C9A5945F}"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BAFC51-FF37-4A93-8306-CB858CB6B8B9}"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106F47A-28BC-440D-964F-2013FA6FD0D8}">
      <dgm:prSet custT="1"/>
      <dgm:spPr/>
      <dgm:t>
        <a:bodyPr/>
        <a:lstStyle/>
        <a:p>
          <a:r>
            <a:rPr lang="en-US" sz="2000" b="1" dirty="0"/>
            <a:t>Since restaurants don’t have the same number of inspections, there will be missing values.</a:t>
          </a:r>
        </a:p>
      </dgm:t>
    </dgm:pt>
    <dgm:pt modelId="{7CA8EDF0-CCE2-4028-AF97-A958D48FF205}" type="parTrans" cxnId="{5DA138BF-F22A-4313-87D4-0FB6BCA6E086}">
      <dgm:prSet/>
      <dgm:spPr/>
      <dgm:t>
        <a:bodyPr/>
        <a:lstStyle/>
        <a:p>
          <a:endParaRPr lang="en-US"/>
        </a:p>
      </dgm:t>
    </dgm:pt>
    <dgm:pt modelId="{6CD5FF99-81F9-4F5B-B0A5-1C1CE6AD6BB9}" type="sibTrans" cxnId="{5DA138BF-F22A-4313-87D4-0FB6BCA6E086}">
      <dgm:prSet phldrT="1"/>
      <dgm:spPr/>
      <dgm:t>
        <a:bodyPr/>
        <a:lstStyle/>
        <a:p>
          <a:endParaRPr lang="en-US"/>
        </a:p>
      </dgm:t>
    </dgm:pt>
    <dgm:pt modelId="{5289DBCB-E9EE-4EF5-AF1A-183B2E0677ED}">
      <dgm:prSet custT="1"/>
      <dgm:spPr/>
      <dgm:t>
        <a:bodyPr/>
        <a:lstStyle/>
        <a:p>
          <a:r>
            <a:rPr lang="en-US" sz="1900" b="1" dirty="0"/>
            <a:t>I decided to keep the entire dataset and to impute the missing values by the row average of the restaurant own score</a:t>
          </a:r>
          <a:r>
            <a:rPr lang="en-US" sz="1900" dirty="0"/>
            <a:t>.</a:t>
          </a:r>
        </a:p>
      </dgm:t>
    </dgm:pt>
    <dgm:pt modelId="{BA13EC43-5BF0-49D8-AF2A-3A7F4080CF19}" type="parTrans" cxnId="{EF45103E-9FDB-4C99-926D-7E9CB3AE2964}">
      <dgm:prSet/>
      <dgm:spPr/>
      <dgm:t>
        <a:bodyPr/>
        <a:lstStyle/>
        <a:p>
          <a:endParaRPr lang="en-US"/>
        </a:p>
      </dgm:t>
    </dgm:pt>
    <dgm:pt modelId="{3116ECA8-7392-4740-8420-3527DDF8B6BA}" type="sibTrans" cxnId="{EF45103E-9FDB-4C99-926D-7E9CB3AE2964}">
      <dgm:prSet phldrT="2"/>
      <dgm:spPr/>
      <dgm:t>
        <a:bodyPr/>
        <a:lstStyle/>
        <a:p>
          <a:endParaRPr lang="en-US"/>
        </a:p>
      </dgm:t>
    </dgm:pt>
    <dgm:pt modelId="{FCEA661A-F92E-4875-BE88-CB7B3DBB58A8}">
      <dgm:prSet custT="1"/>
      <dgm:spPr/>
      <dgm:t>
        <a:bodyPr/>
        <a:lstStyle/>
        <a:p>
          <a:r>
            <a:rPr lang="en-US" sz="1800" b="1" dirty="0"/>
            <a:t>To preserve the order of inspections, inspections scores should moved to the right if there are missing values in a row</a:t>
          </a:r>
          <a:endParaRPr lang="en-US" sz="1800" dirty="0"/>
        </a:p>
      </dgm:t>
    </dgm:pt>
    <dgm:pt modelId="{35E5B1BD-82E7-4A3A-BCFE-8FF644AE5E58}" type="parTrans" cxnId="{A76167A1-F41D-4C09-9D72-A2AC110C4E5A}">
      <dgm:prSet/>
      <dgm:spPr/>
      <dgm:t>
        <a:bodyPr/>
        <a:lstStyle/>
        <a:p>
          <a:endParaRPr lang="en-US"/>
        </a:p>
      </dgm:t>
    </dgm:pt>
    <dgm:pt modelId="{547D66AD-E501-49B2-8ECD-9171CC3A4B46}" type="sibTrans" cxnId="{A76167A1-F41D-4C09-9D72-A2AC110C4E5A}">
      <dgm:prSet phldrT="3"/>
      <dgm:spPr/>
      <dgm:t>
        <a:bodyPr/>
        <a:lstStyle/>
        <a:p>
          <a:endParaRPr lang="en-US"/>
        </a:p>
      </dgm:t>
    </dgm:pt>
    <dgm:pt modelId="{D14F38E7-C6E3-4177-8B7A-8BF72F2F87B1}">
      <dgm:prSet custT="1"/>
      <dgm:spPr/>
      <dgm:t>
        <a:bodyPr/>
        <a:lstStyle/>
        <a:p>
          <a:r>
            <a:rPr lang="en-US" sz="2000" b="1" dirty="0"/>
            <a:t>Do the imputation of the missing values.</a:t>
          </a:r>
        </a:p>
      </dgm:t>
    </dgm:pt>
    <dgm:pt modelId="{D3C1E322-36B9-4ED8-9C86-AC34B68C9645}" type="parTrans" cxnId="{084E894B-AA70-46AE-AB85-B517EEB9AD80}">
      <dgm:prSet/>
      <dgm:spPr/>
      <dgm:t>
        <a:bodyPr/>
        <a:lstStyle/>
        <a:p>
          <a:endParaRPr lang="en-US"/>
        </a:p>
      </dgm:t>
    </dgm:pt>
    <dgm:pt modelId="{64E5F5B9-CB5F-47A8-A1E9-9EA2CFAB8635}" type="sibTrans" cxnId="{084E894B-AA70-46AE-AB85-B517EEB9AD80}">
      <dgm:prSet phldrT="4"/>
      <dgm:spPr/>
      <dgm:t>
        <a:bodyPr/>
        <a:lstStyle/>
        <a:p>
          <a:endParaRPr lang="en-US"/>
        </a:p>
      </dgm:t>
    </dgm:pt>
    <dgm:pt modelId="{5F35E1BD-6F47-8348-8E60-914597C77D4C}" type="pres">
      <dgm:prSet presAssocID="{40BAFC51-FF37-4A93-8306-CB858CB6B8B9}" presName="Name0" presStyleCnt="0">
        <dgm:presLayoutVars>
          <dgm:animLvl val="lvl"/>
          <dgm:resizeHandles val="exact"/>
        </dgm:presLayoutVars>
      </dgm:prSet>
      <dgm:spPr/>
    </dgm:pt>
    <dgm:pt modelId="{0DBC54D8-A199-AB4C-B42C-8AEF7F929133}" type="pres">
      <dgm:prSet presAssocID="{D106F47A-28BC-440D-964F-2013FA6FD0D8}" presName="compositeNode" presStyleCnt="0">
        <dgm:presLayoutVars>
          <dgm:bulletEnabled val="1"/>
        </dgm:presLayoutVars>
      </dgm:prSet>
      <dgm:spPr/>
    </dgm:pt>
    <dgm:pt modelId="{1EE0B003-142C-CB40-A32C-7BF74B7D773D}" type="pres">
      <dgm:prSet presAssocID="{D106F47A-28BC-440D-964F-2013FA6FD0D8}" presName="bgRect" presStyleLbl="alignNode1" presStyleIdx="0" presStyleCnt="4" custScaleY="123736"/>
      <dgm:spPr/>
    </dgm:pt>
    <dgm:pt modelId="{1EAFEA15-180D-6540-9FE3-D9D74DA10A5F}" type="pres">
      <dgm:prSet presAssocID="{6CD5FF99-81F9-4F5B-B0A5-1C1CE6AD6BB9}" presName="sibTransNodeRect" presStyleLbl="alignNode1" presStyleIdx="0" presStyleCnt="4">
        <dgm:presLayoutVars>
          <dgm:chMax val="0"/>
          <dgm:bulletEnabled val="1"/>
        </dgm:presLayoutVars>
      </dgm:prSet>
      <dgm:spPr/>
    </dgm:pt>
    <dgm:pt modelId="{D796DE8E-5CDB-AD4A-B2A9-53BD992912B7}" type="pres">
      <dgm:prSet presAssocID="{D106F47A-28BC-440D-964F-2013FA6FD0D8}" presName="nodeRect" presStyleLbl="alignNode1" presStyleIdx="0" presStyleCnt="4">
        <dgm:presLayoutVars>
          <dgm:bulletEnabled val="1"/>
        </dgm:presLayoutVars>
      </dgm:prSet>
      <dgm:spPr/>
    </dgm:pt>
    <dgm:pt modelId="{7FAF9776-C945-F444-B0D4-5B23843B2253}" type="pres">
      <dgm:prSet presAssocID="{6CD5FF99-81F9-4F5B-B0A5-1C1CE6AD6BB9}" presName="sibTrans" presStyleCnt="0"/>
      <dgm:spPr/>
    </dgm:pt>
    <dgm:pt modelId="{6E7FC7A4-B64F-AD48-84F7-88345FCEAE1A}" type="pres">
      <dgm:prSet presAssocID="{5289DBCB-E9EE-4EF5-AF1A-183B2E0677ED}" presName="compositeNode" presStyleCnt="0">
        <dgm:presLayoutVars>
          <dgm:bulletEnabled val="1"/>
        </dgm:presLayoutVars>
      </dgm:prSet>
      <dgm:spPr/>
    </dgm:pt>
    <dgm:pt modelId="{888BE5F4-F8F4-B841-9047-C71F95696AD0}" type="pres">
      <dgm:prSet presAssocID="{5289DBCB-E9EE-4EF5-AF1A-183B2E0677ED}" presName="bgRect" presStyleLbl="alignNode1" presStyleIdx="1" presStyleCnt="4" custScaleY="123736"/>
      <dgm:spPr/>
    </dgm:pt>
    <dgm:pt modelId="{3E53972E-FEEE-7D48-976D-9E139B950DBB}" type="pres">
      <dgm:prSet presAssocID="{3116ECA8-7392-4740-8420-3527DDF8B6BA}" presName="sibTransNodeRect" presStyleLbl="alignNode1" presStyleIdx="1" presStyleCnt="4">
        <dgm:presLayoutVars>
          <dgm:chMax val="0"/>
          <dgm:bulletEnabled val="1"/>
        </dgm:presLayoutVars>
      </dgm:prSet>
      <dgm:spPr/>
    </dgm:pt>
    <dgm:pt modelId="{A964A777-0AC9-6F47-9A62-3063E5C9212C}" type="pres">
      <dgm:prSet presAssocID="{5289DBCB-E9EE-4EF5-AF1A-183B2E0677ED}" presName="nodeRect" presStyleLbl="alignNode1" presStyleIdx="1" presStyleCnt="4">
        <dgm:presLayoutVars>
          <dgm:bulletEnabled val="1"/>
        </dgm:presLayoutVars>
      </dgm:prSet>
      <dgm:spPr/>
    </dgm:pt>
    <dgm:pt modelId="{7658AF04-B7D9-EB49-92DC-56E17C961670}" type="pres">
      <dgm:prSet presAssocID="{3116ECA8-7392-4740-8420-3527DDF8B6BA}" presName="sibTrans" presStyleCnt="0"/>
      <dgm:spPr/>
    </dgm:pt>
    <dgm:pt modelId="{8CA1C549-A611-9B44-9C58-CA9EC8EA41BD}" type="pres">
      <dgm:prSet presAssocID="{FCEA661A-F92E-4875-BE88-CB7B3DBB58A8}" presName="compositeNode" presStyleCnt="0">
        <dgm:presLayoutVars>
          <dgm:bulletEnabled val="1"/>
        </dgm:presLayoutVars>
      </dgm:prSet>
      <dgm:spPr/>
    </dgm:pt>
    <dgm:pt modelId="{EEADD3D3-F0D4-2941-98D0-ADD2A60D8130}" type="pres">
      <dgm:prSet presAssocID="{FCEA661A-F92E-4875-BE88-CB7B3DBB58A8}" presName="bgRect" presStyleLbl="alignNode1" presStyleIdx="2" presStyleCnt="4" custScaleY="123736"/>
      <dgm:spPr/>
    </dgm:pt>
    <dgm:pt modelId="{332CDC4F-9E96-CD49-883D-A78B80E7D40B}" type="pres">
      <dgm:prSet presAssocID="{547D66AD-E501-49B2-8ECD-9171CC3A4B46}" presName="sibTransNodeRect" presStyleLbl="alignNode1" presStyleIdx="2" presStyleCnt="4">
        <dgm:presLayoutVars>
          <dgm:chMax val="0"/>
          <dgm:bulletEnabled val="1"/>
        </dgm:presLayoutVars>
      </dgm:prSet>
      <dgm:spPr/>
    </dgm:pt>
    <dgm:pt modelId="{568C15FB-929B-7F4F-A12F-3F27269BA7E6}" type="pres">
      <dgm:prSet presAssocID="{FCEA661A-F92E-4875-BE88-CB7B3DBB58A8}" presName="nodeRect" presStyleLbl="alignNode1" presStyleIdx="2" presStyleCnt="4">
        <dgm:presLayoutVars>
          <dgm:bulletEnabled val="1"/>
        </dgm:presLayoutVars>
      </dgm:prSet>
      <dgm:spPr/>
    </dgm:pt>
    <dgm:pt modelId="{44B8124A-A1E5-3547-9566-A77920C9F4B8}" type="pres">
      <dgm:prSet presAssocID="{547D66AD-E501-49B2-8ECD-9171CC3A4B46}" presName="sibTrans" presStyleCnt="0"/>
      <dgm:spPr/>
    </dgm:pt>
    <dgm:pt modelId="{58454F24-6402-FC49-9F1A-96ABC29B6B9F}" type="pres">
      <dgm:prSet presAssocID="{D14F38E7-C6E3-4177-8B7A-8BF72F2F87B1}" presName="compositeNode" presStyleCnt="0">
        <dgm:presLayoutVars>
          <dgm:bulletEnabled val="1"/>
        </dgm:presLayoutVars>
      </dgm:prSet>
      <dgm:spPr/>
    </dgm:pt>
    <dgm:pt modelId="{F0553716-CF79-C44A-AEB6-514FA037BA9A}" type="pres">
      <dgm:prSet presAssocID="{D14F38E7-C6E3-4177-8B7A-8BF72F2F87B1}" presName="bgRect" presStyleLbl="alignNode1" presStyleIdx="3" presStyleCnt="4" custScaleY="123736"/>
      <dgm:spPr/>
    </dgm:pt>
    <dgm:pt modelId="{1DB9F93F-B505-8B4D-A59B-04CC14C59259}" type="pres">
      <dgm:prSet presAssocID="{64E5F5B9-CB5F-47A8-A1E9-9EA2CFAB8635}" presName="sibTransNodeRect" presStyleLbl="alignNode1" presStyleIdx="3" presStyleCnt="4">
        <dgm:presLayoutVars>
          <dgm:chMax val="0"/>
          <dgm:bulletEnabled val="1"/>
        </dgm:presLayoutVars>
      </dgm:prSet>
      <dgm:spPr/>
    </dgm:pt>
    <dgm:pt modelId="{FE436677-FA4D-C84F-83FD-B64C08F949B7}" type="pres">
      <dgm:prSet presAssocID="{D14F38E7-C6E3-4177-8B7A-8BF72F2F87B1}" presName="nodeRect" presStyleLbl="alignNode1" presStyleIdx="3" presStyleCnt="4">
        <dgm:presLayoutVars>
          <dgm:bulletEnabled val="1"/>
        </dgm:presLayoutVars>
      </dgm:prSet>
      <dgm:spPr/>
    </dgm:pt>
  </dgm:ptLst>
  <dgm:cxnLst>
    <dgm:cxn modelId="{BF44D801-4A42-4741-B8E3-569EE813E8CE}" type="presOf" srcId="{547D66AD-E501-49B2-8ECD-9171CC3A4B46}" destId="{332CDC4F-9E96-CD49-883D-A78B80E7D40B}" srcOrd="0" destOrd="0" presId="urn:microsoft.com/office/officeart/2016/7/layout/LinearBlockProcessNumbered"/>
    <dgm:cxn modelId="{60EF3209-315F-D445-8650-6BD1F20BADB9}" type="presOf" srcId="{40BAFC51-FF37-4A93-8306-CB858CB6B8B9}" destId="{5F35E1BD-6F47-8348-8E60-914597C77D4C}" srcOrd="0" destOrd="0" presId="urn:microsoft.com/office/officeart/2016/7/layout/LinearBlockProcessNumbered"/>
    <dgm:cxn modelId="{2857F923-90E2-4E45-B7AD-F115D8ED9CFE}" type="presOf" srcId="{D14F38E7-C6E3-4177-8B7A-8BF72F2F87B1}" destId="{FE436677-FA4D-C84F-83FD-B64C08F949B7}" srcOrd="1" destOrd="0" presId="urn:microsoft.com/office/officeart/2016/7/layout/LinearBlockProcessNumbered"/>
    <dgm:cxn modelId="{EF45103E-9FDB-4C99-926D-7E9CB3AE2964}" srcId="{40BAFC51-FF37-4A93-8306-CB858CB6B8B9}" destId="{5289DBCB-E9EE-4EF5-AF1A-183B2E0677ED}" srcOrd="1" destOrd="0" parTransId="{BA13EC43-5BF0-49D8-AF2A-3A7F4080CF19}" sibTransId="{3116ECA8-7392-4740-8420-3527DDF8B6BA}"/>
    <dgm:cxn modelId="{2B422C43-B49D-2246-9349-DC3055D839AD}" type="presOf" srcId="{D106F47A-28BC-440D-964F-2013FA6FD0D8}" destId="{D796DE8E-5CDB-AD4A-B2A9-53BD992912B7}" srcOrd="1" destOrd="0" presId="urn:microsoft.com/office/officeart/2016/7/layout/LinearBlockProcessNumbered"/>
    <dgm:cxn modelId="{11746C4B-9B65-4349-B23A-6E52E1F05700}" type="presOf" srcId="{5289DBCB-E9EE-4EF5-AF1A-183B2E0677ED}" destId="{A964A777-0AC9-6F47-9A62-3063E5C9212C}" srcOrd="1" destOrd="0" presId="urn:microsoft.com/office/officeart/2016/7/layout/LinearBlockProcessNumbered"/>
    <dgm:cxn modelId="{084E894B-AA70-46AE-AB85-B517EEB9AD80}" srcId="{40BAFC51-FF37-4A93-8306-CB858CB6B8B9}" destId="{D14F38E7-C6E3-4177-8B7A-8BF72F2F87B1}" srcOrd="3" destOrd="0" parTransId="{D3C1E322-36B9-4ED8-9C86-AC34B68C9645}" sibTransId="{64E5F5B9-CB5F-47A8-A1E9-9EA2CFAB8635}"/>
    <dgm:cxn modelId="{FD8DD75F-066B-EB44-992A-5AAB716C8BEA}" type="presOf" srcId="{64E5F5B9-CB5F-47A8-A1E9-9EA2CFAB8635}" destId="{1DB9F93F-B505-8B4D-A59B-04CC14C59259}" srcOrd="0" destOrd="0" presId="urn:microsoft.com/office/officeart/2016/7/layout/LinearBlockProcessNumbered"/>
    <dgm:cxn modelId="{8E06166C-B782-C74B-B84A-11E031771FDA}" type="presOf" srcId="{FCEA661A-F92E-4875-BE88-CB7B3DBB58A8}" destId="{568C15FB-929B-7F4F-A12F-3F27269BA7E6}" srcOrd="1" destOrd="0" presId="urn:microsoft.com/office/officeart/2016/7/layout/LinearBlockProcessNumbered"/>
    <dgm:cxn modelId="{9D3AA187-1498-2C4C-B84F-55B31C24792E}" type="presOf" srcId="{FCEA661A-F92E-4875-BE88-CB7B3DBB58A8}" destId="{EEADD3D3-F0D4-2941-98D0-ADD2A60D8130}" srcOrd="0" destOrd="0" presId="urn:microsoft.com/office/officeart/2016/7/layout/LinearBlockProcessNumbered"/>
    <dgm:cxn modelId="{A6F1A687-82A6-7246-A9FB-8ED60263C87C}" type="presOf" srcId="{5289DBCB-E9EE-4EF5-AF1A-183B2E0677ED}" destId="{888BE5F4-F8F4-B841-9047-C71F95696AD0}" srcOrd="0" destOrd="0" presId="urn:microsoft.com/office/officeart/2016/7/layout/LinearBlockProcessNumbered"/>
    <dgm:cxn modelId="{A8F55D9B-40BB-F34D-B7E1-AA91D006D9B3}" type="presOf" srcId="{D14F38E7-C6E3-4177-8B7A-8BF72F2F87B1}" destId="{F0553716-CF79-C44A-AEB6-514FA037BA9A}" srcOrd="0" destOrd="0" presId="urn:microsoft.com/office/officeart/2016/7/layout/LinearBlockProcessNumbered"/>
    <dgm:cxn modelId="{DE5407A0-9C02-1C44-B138-7DB330E0334F}" type="presOf" srcId="{6CD5FF99-81F9-4F5B-B0A5-1C1CE6AD6BB9}" destId="{1EAFEA15-180D-6540-9FE3-D9D74DA10A5F}" srcOrd="0" destOrd="0" presId="urn:microsoft.com/office/officeart/2016/7/layout/LinearBlockProcessNumbered"/>
    <dgm:cxn modelId="{A76167A1-F41D-4C09-9D72-A2AC110C4E5A}" srcId="{40BAFC51-FF37-4A93-8306-CB858CB6B8B9}" destId="{FCEA661A-F92E-4875-BE88-CB7B3DBB58A8}" srcOrd="2" destOrd="0" parTransId="{35E5B1BD-82E7-4A3A-BCFE-8FF644AE5E58}" sibTransId="{547D66AD-E501-49B2-8ECD-9171CC3A4B46}"/>
    <dgm:cxn modelId="{5DA138BF-F22A-4313-87D4-0FB6BCA6E086}" srcId="{40BAFC51-FF37-4A93-8306-CB858CB6B8B9}" destId="{D106F47A-28BC-440D-964F-2013FA6FD0D8}" srcOrd="0" destOrd="0" parTransId="{7CA8EDF0-CCE2-4028-AF97-A958D48FF205}" sibTransId="{6CD5FF99-81F9-4F5B-B0A5-1C1CE6AD6BB9}"/>
    <dgm:cxn modelId="{41E564D6-4A56-F24F-9C88-297C79A55258}" type="presOf" srcId="{3116ECA8-7392-4740-8420-3527DDF8B6BA}" destId="{3E53972E-FEEE-7D48-976D-9E139B950DBB}" srcOrd="0" destOrd="0" presId="urn:microsoft.com/office/officeart/2016/7/layout/LinearBlockProcessNumbered"/>
    <dgm:cxn modelId="{13732FFB-F8D2-C742-9761-49B11B020C10}" type="presOf" srcId="{D106F47A-28BC-440D-964F-2013FA6FD0D8}" destId="{1EE0B003-142C-CB40-A32C-7BF74B7D773D}" srcOrd="0" destOrd="0" presId="urn:microsoft.com/office/officeart/2016/7/layout/LinearBlockProcessNumbered"/>
    <dgm:cxn modelId="{59302408-CFBD-AA40-88EA-9C3B12E44123}" type="presParOf" srcId="{5F35E1BD-6F47-8348-8E60-914597C77D4C}" destId="{0DBC54D8-A199-AB4C-B42C-8AEF7F929133}" srcOrd="0" destOrd="0" presId="urn:microsoft.com/office/officeart/2016/7/layout/LinearBlockProcessNumbered"/>
    <dgm:cxn modelId="{1B444E0F-66E1-9140-8BB0-C4A1FDF62EBC}" type="presParOf" srcId="{0DBC54D8-A199-AB4C-B42C-8AEF7F929133}" destId="{1EE0B003-142C-CB40-A32C-7BF74B7D773D}" srcOrd="0" destOrd="0" presId="urn:microsoft.com/office/officeart/2016/7/layout/LinearBlockProcessNumbered"/>
    <dgm:cxn modelId="{8FB40A40-1BA3-3C46-954F-D71E286698AD}" type="presParOf" srcId="{0DBC54D8-A199-AB4C-B42C-8AEF7F929133}" destId="{1EAFEA15-180D-6540-9FE3-D9D74DA10A5F}" srcOrd="1" destOrd="0" presId="urn:microsoft.com/office/officeart/2016/7/layout/LinearBlockProcessNumbered"/>
    <dgm:cxn modelId="{AA002418-9FC7-EF47-AB0A-9E227972F803}" type="presParOf" srcId="{0DBC54D8-A199-AB4C-B42C-8AEF7F929133}" destId="{D796DE8E-5CDB-AD4A-B2A9-53BD992912B7}" srcOrd="2" destOrd="0" presId="urn:microsoft.com/office/officeart/2016/7/layout/LinearBlockProcessNumbered"/>
    <dgm:cxn modelId="{160983BA-E36C-7543-AB8F-0EA10794F80F}" type="presParOf" srcId="{5F35E1BD-6F47-8348-8E60-914597C77D4C}" destId="{7FAF9776-C945-F444-B0D4-5B23843B2253}" srcOrd="1" destOrd="0" presId="urn:microsoft.com/office/officeart/2016/7/layout/LinearBlockProcessNumbered"/>
    <dgm:cxn modelId="{2DF48821-7271-3342-AA0A-C0450B8020ED}" type="presParOf" srcId="{5F35E1BD-6F47-8348-8E60-914597C77D4C}" destId="{6E7FC7A4-B64F-AD48-84F7-88345FCEAE1A}" srcOrd="2" destOrd="0" presId="urn:microsoft.com/office/officeart/2016/7/layout/LinearBlockProcessNumbered"/>
    <dgm:cxn modelId="{4B9D4707-61D1-AC4F-BE20-FF31E46C0101}" type="presParOf" srcId="{6E7FC7A4-B64F-AD48-84F7-88345FCEAE1A}" destId="{888BE5F4-F8F4-B841-9047-C71F95696AD0}" srcOrd="0" destOrd="0" presId="urn:microsoft.com/office/officeart/2016/7/layout/LinearBlockProcessNumbered"/>
    <dgm:cxn modelId="{7FC7332B-E6E8-234E-8346-4E968E67796C}" type="presParOf" srcId="{6E7FC7A4-B64F-AD48-84F7-88345FCEAE1A}" destId="{3E53972E-FEEE-7D48-976D-9E139B950DBB}" srcOrd="1" destOrd="0" presId="urn:microsoft.com/office/officeart/2016/7/layout/LinearBlockProcessNumbered"/>
    <dgm:cxn modelId="{F058AFC6-CEDA-BF4D-9602-27ED5A26D00E}" type="presParOf" srcId="{6E7FC7A4-B64F-AD48-84F7-88345FCEAE1A}" destId="{A964A777-0AC9-6F47-9A62-3063E5C9212C}" srcOrd="2" destOrd="0" presId="urn:microsoft.com/office/officeart/2016/7/layout/LinearBlockProcessNumbered"/>
    <dgm:cxn modelId="{0A12F516-A923-C74E-819F-B1856DB161C9}" type="presParOf" srcId="{5F35E1BD-6F47-8348-8E60-914597C77D4C}" destId="{7658AF04-B7D9-EB49-92DC-56E17C961670}" srcOrd="3" destOrd="0" presId="urn:microsoft.com/office/officeart/2016/7/layout/LinearBlockProcessNumbered"/>
    <dgm:cxn modelId="{7DE6D238-C022-064D-80E5-674836A333BC}" type="presParOf" srcId="{5F35E1BD-6F47-8348-8E60-914597C77D4C}" destId="{8CA1C549-A611-9B44-9C58-CA9EC8EA41BD}" srcOrd="4" destOrd="0" presId="urn:microsoft.com/office/officeart/2016/7/layout/LinearBlockProcessNumbered"/>
    <dgm:cxn modelId="{8668107B-E8ED-FB4F-85EF-2863C763B639}" type="presParOf" srcId="{8CA1C549-A611-9B44-9C58-CA9EC8EA41BD}" destId="{EEADD3D3-F0D4-2941-98D0-ADD2A60D8130}" srcOrd="0" destOrd="0" presId="urn:microsoft.com/office/officeart/2016/7/layout/LinearBlockProcessNumbered"/>
    <dgm:cxn modelId="{1D261537-3090-F54C-8B9C-FB71A4405AD4}" type="presParOf" srcId="{8CA1C549-A611-9B44-9C58-CA9EC8EA41BD}" destId="{332CDC4F-9E96-CD49-883D-A78B80E7D40B}" srcOrd="1" destOrd="0" presId="urn:microsoft.com/office/officeart/2016/7/layout/LinearBlockProcessNumbered"/>
    <dgm:cxn modelId="{6B7CDA25-2FC9-7848-A040-3DF45EF74F76}" type="presParOf" srcId="{8CA1C549-A611-9B44-9C58-CA9EC8EA41BD}" destId="{568C15FB-929B-7F4F-A12F-3F27269BA7E6}" srcOrd="2" destOrd="0" presId="urn:microsoft.com/office/officeart/2016/7/layout/LinearBlockProcessNumbered"/>
    <dgm:cxn modelId="{83D0A0CD-76C1-9940-866F-DB21063DE501}" type="presParOf" srcId="{5F35E1BD-6F47-8348-8E60-914597C77D4C}" destId="{44B8124A-A1E5-3547-9566-A77920C9F4B8}" srcOrd="5" destOrd="0" presId="urn:microsoft.com/office/officeart/2016/7/layout/LinearBlockProcessNumbered"/>
    <dgm:cxn modelId="{1090F46A-BE88-6242-BE7F-DE6952F12B06}" type="presParOf" srcId="{5F35E1BD-6F47-8348-8E60-914597C77D4C}" destId="{58454F24-6402-FC49-9F1A-96ABC29B6B9F}" srcOrd="6" destOrd="0" presId="urn:microsoft.com/office/officeart/2016/7/layout/LinearBlockProcessNumbered"/>
    <dgm:cxn modelId="{B6A9C0D1-AA33-A54E-8E52-1E2ADDB66F16}" type="presParOf" srcId="{58454F24-6402-FC49-9F1A-96ABC29B6B9F}" destId="{F0553716-CF79-C44A-AEB6-514FA037BA9A}" srcOrd="0" destOrd="0" presId="urn:microsoft.com/office/officeart/2016/7/layout/LinearBlockProcessNumbered"/>
    <dgm:cxn modelId="{454E8ABD-FA29-CD47-928D-877306DD2ED3}" type="presParOf" srcId="{58454F24-6402-FC49-9F1A-96ABC29B6B9F}" destId="{1DB9F93F-B505-8B4D-A59B-04CC14C59259}" srcOrd="1" destOrd="0" presId="urn:microsoft.com/office/officeart/2016/7/layout/LinearBlockProcessNumbered"/>
    <dgm:cxn modelId="{7F3D33D1-847A-C64B-BFE1-84736CF071B7}" type="presParOf" srcId="{58454F24-6402-FC49-9F1A-96ABC29B6B9F}" destId="{FE436677-FA4D-C84F-83FD-B64C08F949B7}"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B967D63-FDBC-48F3-B835-119242919876}"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70E374C8-A83E-4641-B7A0-77DCEADA7F3B}">
      <dgm:prSet custT="1"/>
      <dgm:spPr/>
      <dgm:t>
        <a:bodyPr/>
        <a:lstStyle/>
        <a:p>
          <a:r>
            <a:rPr lang="en-US" sz="2400" b="1" dirty="0"/>
            <a:t>To be able to measure the effectiveness of the process, we will use the last inspection V33 as the target, and use the scores V1 to V32 as input variables, but once the model is built and well tested, we plug V2 to V33 as inputs to the predict the next score.</a:t>
          </a:r>
        </a:p>
      </dgm:t>
    </dgm:pt>
    <dgm:pt modelId="{BD550486-C0AE-441E-9F8A-147558CD19E8}" type="parTrans" cxnId="{B9B052E6-1F8A-4AF6-BBAA-295108887E00}">
      <dgm:prSet/>
      <dgm:spPr/>
      <dgm:t>
        <a:bodyPr/>
        <a:lstStyle/>
        <a:p>
          <a:endParaRPr lang="en-US"/>
        </a:p>
      </dgm:t>
    </dgm:pt>
    <dgm:pt modelId="{CC908043-DA9E-4520-B91F-B9551997C227}" type="sibTrans" cxnId="{B9B052E6-1F8A-4AF6-BBAA-295108887E00}">
      <dgm:prSet phldrT="01" phldr="0"/>
      <dgm:spPr/>
      <dgm:t>
        <a:bodyPr/>
        <a:lstStyle/>
        <a:p>
          <a:endParaRPr lang="en-US"/>
        </a:p>
      </dgm:t>
    </dgm:pt>
    <dgm:pt modelId="{8D965681-B724-4B59-95B6-4C51E37D5783}">
      <dgm:prSet/>
      <dgm:spPr/>
      <dgm:t>
        <a:bodyPr/>
        <a:lstStyle/>
        <a:p>
          <a:r>
            <a:rPr lang="en-US" b="1" dirty="0"/>
            <a:t>Use the rule-based step to retrieve the values of high priority</a:t>
          </a:r>
        </a:p>
      </dgm:t>
    </dgm:pt>
    <dgm:pt modelId="{BA9D5700-D879-4A99-92C9-DD502DE55DE6}" type="parTrans" cxnId="{7CCB7972-A422-4B5C-B26D-5D0E7BEE0456}">
      <dgm:prSet/>
      <dgm:spPr/>
      <dgm:t>
        <a:bodyPr/>
        <a:lstStyle/>
        <a:p>
          <a:endParaRPr lang="en-US"/>
        </a:p>
      </dgm:t>
    </dgm:pt>
    <dgm:pt modelId="{732C1F29-9CDB-4CE2-AD21-9E283CEED4A1}" type="sibTrans" cxnId="{7CCB7972-A422-4B5C-B26D-5D0E7BEE0456}">
      <dgm:prSet phldrT="02" phldr="0"/>
      <dgm:spPr/>
      <dgm:t>
        <a:bodyPr/>
        <a:lstStyle/>
        <a:p>
          <a:endParaRPr lang="en-US"/>
        </a:p>
      </dgm:t>
    </dgm:pt>
    <dgm:pt modelId="{AE9E802F-B1ED-1C4B-80C8-6C74A95D6F2F}" type="pres">
      <dgm:prSet presAssocID="{0B967D63-FDBC-48F3-B835-119242919876}" presName="Name0" presStyleCnt="0">
        <dgm:presLayoutVars>
          <dgm:dir/>
          <dgm:animLvl val="lvl"/>
          <dgm:resizeHandles val="exact"/>
        </dgm:presLayoutVars>
      </dgm:prSet>
      <dgm:spPr/>
    </dgm:pt>
    <dgm:pt modelId="{E4446E8F-F4C8-D24F-A4BB-6F105C176060}" type="pres">
      <dgm:prSet presAssocID="{8D965681-B724-4B59-95B6-4C51E37D5783}" presName="boxAndChildren" presStyleCnt="0"/>
      <dgm:spPr/>
    </dgm:pt>
    <dgm:pt modelId="{A885AC5D-331D-304C-A4FD-EE728BD0D9DE}" type="pres">
      <dgm:prSet presAssocID="{8D965681-B724-4B59-95B6-4C51E37D5783}" presName="parentTextBox" presStyleLbl="node1" presStyleIdx="0" presStyleCnt="2"/>
      <dgm:spPr/>
    </dgm:pt>
    <dgm:pt modelId="{71FA1B59-54DB-8447-8C4C-C36CAB716A78}" type="pres">
      <dgm:prSet presAssocID="{CC908043-DA9E-4520-B91F-B9551997C227}" presName="sp" presStyleCnt="0"/>
      <dgm:spPr/>
    </dgm:pt>
    <dgm:pt modelId="{F55C02D1-5067-C043-A980-879D434C00B3}" type="pres">
      <dgm:prSet presAssocID="{70E374C8-A83E-4641-B7A0-77DCEADA7F3B}" presName="arrowAndChildren" presStyleCnt="0"/>
      <dgm:spPr/>
    </dgm:pt>
    <dgm:pt modelId="{4D07E525-E035-9140-B4C4-C3368414CA61}" type="pres">
      <dgm:prSet presAssocID="{70E374C8-A83E-4641-B7A0-77DCEADA7F3B}" presName="parentTextArrow" presStyleLbl="node1" presStyleIdx="1" presStyleCnt="2"/>
      <dgm:spPr/>
    </dgm:pt>
  </dgm:ptLst>
  <dgm:cxnLst>
    <dgm:cxn modelId="{86876618-9D99-1D4D-A5EE-FD1A984E3F84}" type="presOf" srcId="{0B967D63-FDBC-48F3-B835-119242919876}" destId="{AE9E802F-B1ED-1C4B-80C8-6C74A95D6F2F}" srcOrd="0" destOrd="0" presId="urn:microsoft.com/office/officeart/2005/8/layout/process4"/>
    <dgm:cxn modelId="{014F4A42-12BF-1241-84DD-BC8A10EB1BCA}" type="presOf" srcId="{8D965681-B724-4B59-95B6-4C51E37D5783}" destId="{A885AC5D-331D-304C-A4FD-EE728BD0D9DE}" srcOrd="0" destOrd="0" presId="urn:microsoft.com/office/officeart/2005/8/layout/process4"/>
    <dgm:cxn modelId="{7CCB7972-A422-4B5C-B26D-5D0E7BEE0456}" srcId="{0B967D63-FDBC-48F3-B835-119242919876}" destId="{8D965681-B724-4B59-95B6-4C51E37D5783}" srcOrd="1" destOrd="0" parTransId="{BA9D5700-D879-4A99-92C9-DD502DE55DE6}" sibTransId="{732C1F29-9CDB-4CE2-AD21-9E283CEED4A1}"/>
    <dgm:cxn modelId="{B9B052E6-1F8A-4AF6-BBAA-295108887E00}" srcId="{0B967D63-FDBC-48F3-B835-119242919876}" destId="{70E374C8-A83E-4641-B7A0-77DCEADA7F3B}" srcOrd="0" destOrd="0" parTransId="{BD550486-C0AE-441E-9F8A-147558CD19E8}" sibTransId="{CC908043-DA9E-4520-B91F-B9551997C227}"/>
    <dgm:cxn modelId="{A95AC7F6-2848-E441-AB27-F255E1583E0A}" type="presOf" srcId="{70E374C8-A83E-4641-B7A0-77DCEADA7F3B}" destId="{4D07E525-E035-9140-B4C4-C3368414CA61}" srcOrd="0" destOrd="0" presId="urn:microsoft.com/office/officeart/2005/8/layout/process4"/>
    <dgm:cxn modelId="{FCFF0A59-E3BE-3641-B8C2-B2CDFD240990}" type="presParOf" srcId="{AE9E802F-B1ED-1C4B-80C8-6C74A95D6F2F}" destId="{E4446E8F-F4C8-D24F-A4BB-6F105C176060}" srcOrd="0" destOrd="0" presId="urn:microsoft.com/office/officeart/2005/8/layout/process4"/>
    <dgm:cxn modelId="{93C69B47-2049-684A-8B59-B964022AB21A}" type="presParOf" srcId="{E4446E8F-F4C8-D24F-A4BB-6F105C176060}" destId="{A885AC5D-331D-304C-A4FD-EE728BD0D9DE}" srcOrd="0" destOrd="0" presId="urn:microsoft.com/office/officeart/2005/8/layout/process4"/>
    <dgm:cxn modelId="{A5F1A90D-A1FB-874D-959C-8B85359ECF91}" type="presParOf" srcId="{AE9E802F-B1ED-1C4B-80C8-6C74A95D6F2F}" destId="{71FA1B59-54DB-8447-8C4C-C36CAB716A78}" srcOrd="1" destOrd="0" presId="urn:microsoft.com/office/officeart/2005/8/layout/process4"/>
    <dgm:cxn modelId="{7356052A-62C7-0C43-A513-DE845EF77CE5}" type="presParOf" srcId="{AE9E802F-B1ED-1C4B-80C8-6C74A95D6F2F}" destId="{F55C02D1-5067-C043-A980-879D434C00B3}" srcOrd="2" destOrd="0" presId="urn:microsoft.com/office/officeart/2005/8/layout/process4"/>
    <dgm:cxn modelId="{F67A4895-5BA1-1041-B661-84CEDC631B95}" type="presParOf" srcId="{F55C02D1-5067-C043-A980-879D434C00B3}" destId="{4D07E525-E035-9140-B4C4-C3368414CA6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309F4A-D27A-4160-83F3-DAC463C4CD64}"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76DEA689-D9C8-4BA5-8262-12BB8B5F02CD}">
      <dgm:prSet/>
      <dgm:spPr/>
      <dgm:t>
        <a:bodyPr/>
        <a:lstStyle/>
        <a:p>
          <a:r>
            <a:rPr lang="en-US"/>
            <a:t>Predict</a:t>
          </a:r>
        </a:p>
      </dgm:t>
    </dgm:pt>
    <dgm:pt modelId="{78B71B60-A129-4B77-8E7A-EF5ED676BDB9}" type="parTrans" cxnId="{E1ED1F14-5034-414F-A881-9D5E092EA2C0}">
      <dgm:prSet/>
      <dgm:spPr/>
      <dgm:t>
        <a:bodyPr/>
        <a:lstStyle/>
        <a:p>
          <a:endParaRPr lang="en-US"/>
        </a:p>
      </dgm:t>
    </dgm:pt>
    <dgm:pt modelId="{B394C115-C67D-42D5-A9A2-3658B941342A}" type="sibTrans" cxnId="{E1ED1F14-5034-414F-A881-9D5E092EA2C0}">
      <dgm:prSet phldrT="01"/>
      <dgm:spPr/>
      <dgm:t>
        <a:bodyPr/>
        <a:lstStyle/>
        <a:p>
          <a:endParaRPr lang="en-US"/>
        </a:p>
      </dgm:t>
    </dgm:pt>
    <dgm:pt modelId="{3E09941D-91BB-4A7D-891E-F26607D58675}">
      <dgm:prSet/>
      <dgm:spPr/>
      <dgm:t>
        <a:bodyPr/>
        <a:lstStyle/>
        <a:p>
          <a:r>
            <a:rPr lang="en-US" b="1"/>
            <a:t>Predict violation scores </a:t>
          </a:r>
        </a:p>
      </dgm:t>
    </dgm:pt>
    <dgm:pt modelId="{D7A8F692-1D55-4BD1-BCE6-94CF5A937F31}" type="parTrans" cxnId="{6C1CC12A-1F7A-4612-954F-B56D5775A35E}">
      <dgm:prSet/>
      <dgm:spPr/>
      <dgm:t>
        <a:bodyPr/>
        <a:lstStyle/>
        <a:p>
          <a:endParaRPr lang="en-US"/>
        </a:p>
      </dgm:t>
    </dgm:pt>
    <dgm:pt modelId="{6401AD32-4E48-47C9-A2ED-6724FE7230BE}" type="sibTrans" cxnId="{6C1CC12A-1F7A-4612-954F-B56D5775A35E}">
      <dgm:prSet/>
      <dgm:spPr/>
      <dgm:t>
        <a:bodyPr/>
        <a:lstStyle/>
        <a:p>
          <a:endParaRPr lang="en-US"/>
        </a:p>
      </dgm:t>
    </dgm:pt>
    <dgm:pt modelId="{4ADB7D48-98E4-4F09-BF26-399DCE895A84}">
      <dgm:prSet/>
      <dgm:spPr/>
      <dgm:t>
        <a:bodyPr/>
        <a:lstStyle/>
        <a:p>
          <a:r>
            <a:rPr lang="en-US" dirty="0"/>
            <a:t>Rule-based</a:t>
          </a:r>
        </a:p>
      </dgm:t>
    </dgm:pt>
    <dgm:pt modelId="{894CAFEE-27A1-45CB-84EF-537AB96683E3}" type="parTrans" cxnId="{F1E6AE22-0A2C-4A01-B491-721D447DD515}">
      <dgm:prSet/>
      <dgm:spPr/>
      <dgm:t>
        <a:bodyPr/>
        <a:lstStyle/>
        <a:p>
          <a:endParaRPr lang="en-US"/>
        </a:p>
      </dgm:t>
    </dgm:pt>
    <dgm:pt modelId="{089FC154-064F-4724-91D8-25FEED39B511}" type="sibTrans" cxnId="{F1E6AE22-0A2C-4A01-B491-721D447DD515}">
      <dgm:prSet phldrT="02"/>
      <dgm:spPr/>
      <dgm:t>
        <a:bodyPr/>
        <a:lstStyle/>
        <a:p>
          <a:endParaRPr lang="en-US"/>
        </a:p>
      </dgm:t>
    </dgm:pt>
    <dgm:pt modelId="{D4686D0C-F869-49FC-8F7E-0BD211737856}">
      <dgm:prSet/>
      <dgm:spPr/>
      <dgm:t>
        <a:bodyPr/>
        <a:lstStyle/>
        <a:p>
          <a:r>
            <a:rPr lang="en-US" b="1" dirty="0"/>
            <a:t> Use  “IF THEN” Condition</a:t>
          </a:r>
        </a:p>
      </dgm:t>
    </dgm:pt>
    <dgm:pt modelId="{6810345D-DEC1-4312-9AC7-F169EA98B597}" type="parTrans" cxnId="{9FA65A68-D01B-4DB8-B4BF-AD56C2C0FAB6}">
      <dgm:prSet/>
      <dgm:spPr/>
      <dgm:t>
        <a:bodyPr/>
        <a:lstStyle/>
        <a:p>
          <a:endParaRPr lang="en-US"/>
        </a:p>
      </dgm:t>
    </dgm:pt>
    <dgm:pt modelId="{EA1C8086-0747-43F9-BC23-AAB17AD21315}" type="sibTrans" cxnId="{9FA65A68-D01B-4DB8-B4BF-AD56C2C0FAB6}">
      <dgm:prSet/>
      <dgm:spPr/>
      <dgm:t>
        <a:bodyPr/>
        <a:lstStyle/>
        <a:p>
          <a:endParaRPr lang="en-US"/>
        </a:p>
      </dgm:t>
    </dgm:pt>
    <dgm:pt modelId="{75D93967-C70B-4AA2-A150-772674A37336}">
      <dgm:prSet/>
      <dgm:spPr/>
      <dgm:t>
        <a:bodyPr/>
        <a:lstStyle/>
        <a:p>
          <a:r>
            <a:rPr lang="en-US" dirty="0"/>
            <a:t>Retrieve</a:t>
          </a:r>
        </a:p>
      </dgm:t>
    </dgm:pt>
    <dgm:pt modelId="{52638DBC-5454-469E-858F-662BC5D6D10B}" type="parTrans" cxnId="{2C4195C1-429B-462D-A8A0-734480B228FA}">
      <dgm:prSet/>
      <dgm:spPr/>
      <dgm:t>
        <a:bodyPr/>
        <a:lstStyle/>
        <a:p>
          <a:endParaRPr lang="en-US"/>
        </a:p>
      </dgm:t>
    </dgm:pt>
    <dgm:pt modelId="{C3CD5260-88B9-453E-A0C5-4E1D067B3482}" type="sibTrans" cxnId="{2C4195C1-429B-462D-A8A0-734480B228FA}">
      <dgm:prSet phldrT="03"/>
      <dgm:spPr/>
      <dgm:t>
        <a:bodyPr/>
        <a:lstStyle/>
        <a:p>
          <a:endParaRPr lang="en-US"/>
        </a:p>
      </dgm:t>
    </dgm:pt>
    <dgm:pt modelId="{5DC58C58-DBB1-4FE9-848A-34A7AE3DEC71}">
      <dgm:prSet/>
      <dgm:spPr/>
      <dgm:t>
        <a:bodyPr/>
        <a:lstStyle/>
        <a:p>
          <a:r>
            <a:rPr lang="en-US" b="1" dirty="0"/>
            <a:t>If true, restaurant belongs to priority</a:t>
          </a:r>
        </a:p>
      </dgm:t>
    </dgm:pt>
    <dgm:pt modelId="{75C36D1A-8BA7-4175-B519-F8B68CE03836}" type="parTrans" cxnId="{BAE7FB32-C994-49AD-B7ED-7BD0869B5D02}">
      <dgm:prSet/>
      <dgm:spPr/>
      <dgm:t>
        <a:bodyPr/>
        <a:lstStyle/>
        <a:p>
          <a:endParaRPr lang="en-US"/>
        </a:p>
      </dgm:t>
    </dgm:pt>
    <dgm:pt modelId="{B74A3CD4-A368-4E78-BB65-27976ABB7032}" type="sibTrans" cxnId="{BAE7FB32-C994-49AD-B7ED-7BD0869B5D02}">
      <dgm:prSet/>
      <dgm:spPr/>
      <dgm:t>
        <a:bodyPr/>
        <a:lstStyle/>
        <a:p>
          <a:endParaRPr lang="en-US"/>
        </a:p>
      </dgm:t>
    </dgm:pt>
    <dgm:pt modelId="{0F66F463-ED63-7046-B120-1AC87F9060DC}" type="pres">
      <dgm:prSet presAssocID="{EB309F4A-D27A-4160-83F3-DAC463C4CD64}" presName="diagram" presStyleCnt="0">
        <dgm:presLayoutVars>
          <dgm:chPref val="1"/>
          <dgm:dir/>
          <dgm:animOne val="branch"/>
          <dgm:animLvl val="lvl"/>
          <dgm:resizeHandles/>
        </dgm:presLayoutVars>
      </dgm:prSet>
      <dgm:spPr/>
    </dgm:pt>
    <dgm:pt modelId="{87DA3F1E-5361-FF4E-84ED-B90DEADE66EB}" type="pres">
      <dgm:prSet presAssocID="{76DEA689-D9C8-4BA5-8262-12BB8B5F02CD}" presName="root" presStyleCnt="0"/>
      <dgm:spPr/>
    </dgm:pt>
    <dgm:pt modelId="{DE2CFF96-4ACD-8047-842D-9F2A5651FEF0}" type="pres">
      <dgm:prSet presAssocID="{76DEA689-D9C8-4BA5-8262-12BB8B5F02CD}" presName="rootComposite" presStyleCnt="0"/>
      <dgm:spPr/>
    </dgm:pt>
    <dgm:pt modelId="{C00F36A1-35B4-3949-8B50-7EB27211493E}" type="pres">
      <dgm:prSet presAssocID="{76DEA689-D9C8-4BA5-8262-12BB8B5F02CD}" presName="rootText" presStyleLbl="node1" presStyleIdx="0" presStyleCnt="3"/>
      <dgm:spPr/>
    </dgm:pt>
    <dgm:pt modelId="{E8B268F4-BDE8-534E-A82A-D15423C4EA7C}" type="pres">
      <dgm:prSet presAssocID="{76DEA689-D9C8-4BA5-8262-12BB8B5F02CD}" presName="rootConnector" presStyleLbl="node1" presStyleIdx="0" presStyleCnt="3"/>
      <dgm:spPr/>
    </dgm:pt>
    <dgm:pt modelId="{B8AB61E9-E0F5-AA46-944D-351867027C9E}" type="pres">
      <dgm:prSet presAssocID="{76DEA689-D9C8-4BA5-8262-12BB8B5F02CD}" presName="childShape" presStyleCnt="0"/>
      <dgm:spPr/>
    </dgm:pt>
    <dgm:pt modelId="{2E2A74C8-5492-5740-9886-366FC75DC9BD}" type="pres">
      <dgm:prSet presAssocID="{D7A8F692-1D55-4BD1-BCE6-94CF5A937F31}" presName="Name13" presStyleLbl="parChTrans1D2" presStyleIdx="0" presStyleCnt="3"/>
      <dgm:spPr/>
    </dgm:pt>
    <dgm:pt modelId="{154052AC-4DFF-A84A-AF6F-5ED50F3B78E3}" type="pres">
      <dgm:prSet presAssocID="{3E09941D-91BB-4A7D-891E-F26607D58675}" presName="childText" presStyleLbl="bgAcc1" presStyleIdx="0" presStyleCnt="3">
        <dgm:presLayoutVars>
          <dgm:bulletEnabled val="1"/>
        </dgm:presLayoutVars>
      </dgm:prSet>
      <dgm:spPr/>
    </dgm:pt>
    <dgm:pt modelId="{65C265E3-E5DC-7D41-8B17-77821FCC7413}" type="pres">
      <dgm:prSet presAssocID="{4ADB7D48-98E4-4F09-BF26-399DCE895A84}" presName="root" presStyleCnt="0"/>
      <dgm:spPr/>
    </dgm:pt>
    <dgm:pt modelId="{40908BC0-F2E9-EE43-B5BB-ECCC7E709936}" type="pres">
      <dgm:prSet presAssocID="{4ADB7D48-98E4-4F09-BF26-399DCE895A84}" presName="rootComposite" presStyleCnt="0"/>
      <dgm:spPr/>
    </dgm:pt>
    <dgm:pt modelId="{58886029-B30A-E64C-8505-A8E55689E4B8}" type="pres">
      <dgm:prSet presAssocID="{4ADB7D48-98E4-4F09-BF26-399DCE895A84}" presName="rootText" presStyleLbl="node1" presStyleIdx="1" presStyleCnt="3"/>
      <dgm:spPr/>
    </dgm:pt>
    <dgm:pt modelId="{8F55B926-3350-6E4A-A02C-9F6A41FF726E}" type="pres">
      <dgm:prSet presAssocID="{4ADB7D48-98E4-4F09-BF26-399DCE895A84}" presName="rootConnector" presStyleLbl="node1" presStyleIdx="1" presStyleCnt="3"/>
      <dgm:spPr/>
    </dgm:pt>
    <dgm:pt modelId="{C8A88532-69CE-DC49-B439-76233600DF03}" type="pres">
      <dgm:prSet presAssocID="{4ADB7D48-98E4-4F09-BF26-399DCE895A84}" presName="childShape" presStyleCnt="0"/>
      <dgm:spPr/>
    </dgm:pt>
    <dgm:pt modelId="{EA5BE2F9-AB34-3944-B968-4287B6788BA4}" type="pres">
      <dgm:prSet presAssocID="{6810345D-DEC1-4312-9AC7-F169EA98B597}" presName="Name13" presStyleLbl="parChTrans1D2" presStyleIdx="1" presStyleCnt="3"/>
      <dgm:spPr/>
    </dgm:pt>
    <dgm:pt modelId="{F935BC29-E49C-2943-8FAE-906C552B8ACF}" type="pres">
      <dgm:prSet presAssocID="{D4686D0C-F869-49FC-8F7E-0BD211737856}" presName="childText" presStyleLbl="bgAcc1" presStyleIdx="1" presStyleCnt="3">
        <dgm:presLayoutVars>
          <dgm:bulletEnabled val="1"/>
        </dgm:presLayoutVars>
      </dgm:prSet>
      <dgm:spPr/>
    </dgm:pt>
    <dgm:pt modelId="{21357A61-49C5-7945-A3BD-FDF972039FB5}" type="pres">
      <dgm:prSet presAssocID="{75D93967-C70B-4AA2-A150-772674A37336}" presName="root" presStyleCnt="0"/>
      <dgm:spPr/>
    </dgm:pt>
    <dgm:pt modelId="{9D48FB3C-C002-C44F-A5B4-AC3E6C5A9AA8}" type="pres">
      <dgm:prSet presAssocID="{75D93967-C70B-4AA2-A150-772674A37336}" presName="rootComposite" presStyleCnt="0"/>
      <dgm:spPr/>
    </dgm:pt>
    <dgm:pt modelId="{553B108E-54CF-6146-A0FB-0DEDAA4D7878}" type="pres">
      <dgm:prSet presAssocID="{75D93967-C70B-4AA2-A150-772674A37336}" presName="rootText" presStyleLbl="node1" presStyleIdx="2" presStyleCnt="3"/>
      <dgm:spPr/>
    </dgm:pt>
    <dgm:pt modelId="{ECC2F314-DD78-DC4A-BB65-B48746B6002B}" type="pres">
      <dgm:prSet presAssocID="{75D93967-C70B-4AA2-A150-772674A37336}" presName="rootConnector" presStyleLbl="node1" presStyleIdx="2" presStyleCnt="3"/>
      <dgm:spPr/>
    </dgm:pt>
    <dgm:pt modelId="{1C22D42D-82E6-6D44-89DE-F6B50DB709F2}" type="pres">
      <dgm:prSet presAssocID="{75D93967-C70B-4AA2-A150-772674A37336}" presName="childShape" presStyleCnt="0"/>
      <dgm:spPr/>
    </dgm:pt>
    <dgm:pt modelId="{E4F16EE1-DB42-3C4F-8967-2759592E1B0C}" type="pres">
      <dgm:prSet presAssocID="{75C36D1A-8BA7-4175-B519-F8B68CE03836}" presName="Name13" presStyleLbl="parChTrans1D2" presStyleIdx="2" presStyleCnt="3"/>
      <dgm:spPr/>
    </dgm:pt>
    <dgm:pt modelId="{969AEB0D-50C9-9A42-976D-8C63C2F544EE}" type="pres">
      <dgm:prSet presAssocID="{5DC58C58-DBB1-4FE9-848A-34A7AE3DEC71}" presName="childText" presStyleLbl="bgAcc1" presStyleIdx="2" presStyleCnt="3">
        <dgm:presLayoutVars>
          <dgm:bulletEnabled val="1"/>
        </dgm:presLayoutVars>
      </dgm:prSet>
      <dgm:spPr/>
    </dgm:pt>
  </dgm:ptLst>
  <dgm:cxnLst>
    <dgm:cxn modelId="{0470DB05-795D-4742-B979-1758228C3965}" type="presOf" srcId="{6810345D-DEC1-4312-9AC7-F169EA98B597}" destId="{EA5BE2F9-AB34-3944-B968-4287B6788BA4}" srcOrd="0" destOrd="0" presId="urn:microsoft.com/office/officeart/2005/8/layout/hierarchy3"/>
    <dgm:cxn modelId="{63366409-C8C4-3444-85CD-04B6182530B2}" type="presOf" srcId="{4ADB7D48-98E4-4F09-BF26-399DCE895A84}" destId="{8F55B926-3350-6E4A-A02C-9F6A41FF726E}" srcOrd="1" destOrd="0" presId="urn:microsoft.com/office/officeart/2005/8/layout/hierarchy3"/>
    <dgm:cxn modelId="{E1ED1F14-5034-414F-A881-9D5E092EA2C0}" srcId="{EB309F4A-D27A-4160-83F3-DAC463C4CD64}" destId="{76DEA689-D9C8-4BA5-8262-12BB8B5F02CD}" srcOrd="0" destOrd="0" parTransId="{78B71B60-A129-4B77-8E7A-EF5ED676BDB9}" sibTransId="{B394C115-C67D-42D5-A9A2-3658B941342A}"/>
    <dgm:cxn modelId="{D9F11119-0E02-824D-B28F-BE5D83F04C16}" type="presOf" srcId="{75C36D1A-8BA7-4175-B519-F8B68CE03836}" destId="{E4F16EE1-DB42-3C4F-8967-2759592E1B0C}" srcOrd="0" destOrd="0" presId="urn:microsoft.com/office/officeart/2005/8/layout/hierarchy3"/>
    <dgm:cxn modelId="{C16F321B-3433-F24F-A18A-BC0C8997CDED}" type="presOf" srcId="{EB309F4A-D27A-4160-83F3-DAC463C4CD64}" destId="{0F66F463-ED63-7046-B120-1AC87F9060DC}" srcOrd="0" destOrd="0" presId="urn:microsoft.com/office/officeart/2005/8/layout/hierarchy3"/>
    <dgm:cxn modelId="{F1E6AE22-0A2C-4A01-B491-721D447DD515}" srcId="{EB309F4A-D27A-4160-83F3-DAC463C4CD64}" destId="{4ADB7D48-98E4-4F09-BF26-399DCE895A84}" srcOrd="1" destOrd="0" parTransId="{894CAFEE-27A1-45CB-84EF-537AB96683E3}" sibTransId="{089FC154-064F-4724-91D8-25FEED39B511}"/>
    <dgm:cxn modelId="{6C1CC12A-1F7A-4612-954F-B56D5775A35E}" srcId="{76DEA689-D9C8-4BA5-8262-12BB8B5F02CD}" destId="{3E09941D-91BB-4A7D-891E-F26607D58675}" srcOrd="0" destOrd="0" parTransId="{D7A8F692-1D55-4BD1-BCE6-94CF5A937F31}" sibTransId="{6401AD32-4E48-47C9-A2ED-6724FE7230BE}"/>
    <dgm:cxn modelId="{BAE7FB32-C994-49AD-B7ED-7BD0869B5D02}" srcId="{75D93967-C70B-4AA2-A150-772674A37336}" destId="{5DC58C58-DBB1-4FE9-848A-34A7AE3DEC71}" srcOrd="0" destOrd="0" parTransId="{75C36D1A-8BA7-4175-B519-F8B68CE03836}" sibTransId="{B74A3CD4-A368-4E78-BB65-27976ABB7032}"/>
    <dgm:cxn modelId="{5BFD9B45-3FF3-524D-8ADE-36A7B03E6222}" type="presOf" srcId="{75D93967-C70B-4AA2-A150-772674A37336}" destId="{553B108E-54CF-6146-A0FB-0DEDAA4D7878}" srcOrd="0" destOrd="0" presId="urn:microsoft.com/office/officeart/2005/8/layout/hierarchy3"/>
    <dgm:cxn modelId="{EAA10052-61FB-3646-B4D1-F12A8FEA1B4A}" type="presOf" srcId="{D7A8F692-1D55-4BD1-BCE6-94CF5A937F31}" destId="{2E2A74C8-5492-5740-9886-366FC75DC9BD}" srcOrd="0" destOrd="0" presId="urn:microsoft.com/office/officeart/2005/8/layout/hierarchy3"/>
    <dgm:cxn modelId="{AD79B863-AD57-3F41-9646-54FB44C60226}" type="presOf" srcId="{75D93967-C70B-4AA2-A150-772674A37336}" destId="{ECC2F314-DD78-DC4A-BB65-B48746B6002B}" srcOrd="1" destOrd="0" presId="urn:microsoft.com/office/officeart/2005/8/layout/hierarchy3"/>
    <dgm:cxn modelId="{9FA65A68-D01B-4DB8-B4BF-AD56C2C0FAB6}" srcId="{4ADB7D48-98E4-4F09-BF26-399DCE895A84}" destId="{D4686D0C-F869-49FC-8F7E-0BD211737856}" srcOrd="0" destOrd="0" parTransId="{6810345D-DEC1-4312-9AC7-F169EA98B597}" sibTransId="{EA1C8086-0747-43F9-BC23-AAB17AD21315}"/>
    <dgm:cxn modelId="{2683E3A2-C92C-6D4D-AB96-5AE83F180C28}" type="presOf" srcId="{76DEA689-D9C8-4BA5-8262-12BB8B5F02CD}" destId="{C00F36A1-35B4-3949-8B50-7EB27211493E}" srcOrd="0" destOrd="0" presId="urn:microsoft.com/office/officeart/2005/8/layout/hierarchy3"/>
    <dgm:cxn modelId="{46ADC6A9-F1F6-0B48-B915-44B760E0D502}" type="presOf" srcId="{D4686D0C-F869-49FC-8F7E-0BD211737856}" destId="{F935BC29-E49C-2943-8FAE-906C552B8ACF}" srcOrd="0" destOrd="0" presId="urn:microsoft.com/office/officeart/2005/8/layout/hierarchy3"/>
    <dgm:cxn modelId="{EC35BBBE-BD5B-4F49-93E3-D1F0E4500E70}" type="presOf" srcId="{4ADB7D48-98E4-4F09-BF26-399DCE895A84}" destId="{58886029-B30A-E64C-8505-A8E55689E4B8}" srcOrd="0" destOrd="0" presId="urn:microsoft.com/office/officeart/2005/8/layout/hierarchy3"/>
    <dgm:cxn modelId="{2C4195C1-429B-462D-A8A0-734480B228FA}" srcId="{EB309F4A-D27A-4160-83F3-DAC463C4CD64}" destId="{75D93967-C70B-4AA2-A150-772674A37336}" srcOrd="2" destOrd="0" parTransId="{52638DBC-5454-469E-858F-662BC5D6D10B}" sibTransId="{C3CD5260-88B9-453E-A0C5-4E1D067B3482}"/>
    <dgm:cxn modelId="{193231CB-AF93-2C4F-8215-FA3F3FF9D897}" type="presOf" srcId="{5DC58C58-DBB1-4FE9-848A-34A7AE3DEC71}" destId="{969AEB0D-50C9-9A42-976D-8C63C2F544EE}" srcOrd="0" destOrd="0" presId="urn:microsoft.com/office/officeart/2005/8/layout/hierarchy3"/>
    <dgm:cxn modelId="{7C0925EC-2DC9-A44A-AB49-6D357783388D}" type="presOf" srcId="{3E09941D-91BB-4A7D-891E-F26607D58675}" destId="{154052AC-4DFF-A84A-AF6F-5ED50F3B78E3}" srcOrd="0" destOrd="0" presId="urn:microsoft.com/office/officeart/2005/8/layout/hierarchy3"/>
    <dgm:cxn modelId="{A0A89EFE-5B85-FD42-9A9D-469AC18DD656}" type="presOf" srcId="{76DEA689-D9C8-4BA5-8262-12BB8B5F02CD}" destId="{E8B268F4-BDE8-534E-A82A-D15423C4EA7C}" srcOrd="1" destOrd="0" presId="urn:microsoft.com/office/officeart/2005/8/layout/hierarchy3"/>
    <dgm:cxn modelId="{5F8BA3B4-2F4F-C94C-8666-F162A2FCB681}" type="presParOf" srcId="{0F66F463-ED63-7046-B120-1AC87F9060DC}" destId="{87DA3F1E-5361-FF4E-84ED-B90DEADE66EB}" srcOrd="0" destOrd="0" presId="urn:microsoft.com/office/officeart/2005/8/layout/hierarchy3"/>
    <dgm:cxn modelId="{CD34E96B-B3DD-B042-A746-2B99C36691D8}" type="presParOf" srcId="{87DA3F1E-5361-FF4E-84ED-B90DEADE66EB}" destId="{DE2CFF96-4ACD-8047-842D-9F2A5651FEF0}" srcOrd="0" destOrd="0" presId="urn:microsoft.com/office/officeart/2005/8/layout/hierarchy3"/>
    <dgm:cxn modelId="{C80515EE-02EC-0641-BF34-5D55C1FB4D20}" type="presParOf" srcId="{DE2CFF96-4ACD-8047-842D-9F2A5651FEF0}" destId="{C00F36A1-35B4-3949-8B50-7EB27211493E}" srcOrd="0" destOrd="0" presId="urn:microsoft.com/office/officeart/2005/8/layout/hierarchy3"/>
    <dgm:cxn modelId="{E0CA4049-7D4E-944F-9DF9-8D158AF06DEF}" type="presParOf" srcId="{DE2CFF96-4ACD-8047-842D-9F2A5651FEF0}" destId="{E8B268F4-BDE8-534E-A82A-D15423C4EA7C}" srcOrd="1" destOrd="0" presId="urn:microsoft.com/office/officeart/2005/8/layout/hierarchy3"/>
    <dgm:cxn modelId="{AE737C67-1BCA-B746-9630-5E239AD0B5A7}" type="presParOf" srcId="{87DA3F1E-5361-FF4E-84ED-B90DEADE66EB}" destId="{B8AB61E9-E0F5-AA46-944D-351867027C9E}" srcOrd="1" destOrd="0" presId="urn:microsoft.com/office/officeart/2005/8/layout/hierarchy3"/>
    <dgm:cxn modelId="{7127E661-DE95-DB48-9485-DC4C3057DFD0}" type="presParOf" srcId="{B8AB61E9-E0F5-AA46-944D-351867027C9E}" destId="{2E2A74C8-5492-5740-9886-366FC75DC9BD}" srcOrd="0" destOrd="0" presId="urn:microsoft.com/office/officeart/2005/8/layout/hierarchy3"/>
    <dgm:cxn modelId="{5F4BCECC-2136-AC48-94F9-1C64A3F05093}" type="presParOf" srcId="{B8AB61E9-E0F5-AA46-944D-351867027C9E}" destId="{154052AC-4DFF-A84A-AF6F-5ED50F3B78E3}" srcOrd="1" destOrd="0" presId="urn:microsoft.com/office/officeart/2005/8/layout/hierarchy3"/>
    <dgm:cxn modelId="{2B5E5A60-2586-0843-9841-275D3C5AB10E}" type="presParOf" srcId="{0F66F463-ED63-7046-B120-1AC87F9060DC}" destId="{65C265E3-E5DC-7D41-8B17-77821FCC7413}" srcOrd="1" destOrd="0" presId="urn:microsoft.com/office/officeart/2005/8/layout/hierarchy3"/>
    <dgm:cxn modelId="{E2097E5D-C542-9B4B-8760-577FA9A0AA14}" type="presParOf" srcId="{65C265E3-E5DC-7D41-8B17-77821FCC7413}" destId="{40908BC0-F2E9-EE43-B5BB-ECCC7E709936}" srcOrd="0" destOrd="0" presId="urn:microsoft.com/office/officeart/2005/8/layout/hierarchy3"/>
    <dgm:cxn modelId="{B5432A74-3A40-D840-A5D2-15FCA3591F4C}" type="presParOf" srcId="{40908BC0-F2E9-EE43-B5BB-ECCC7E709936}" destId="{58886029-B30A-E64C-8505-A8E55689E4B8}" srcOrd="0" destOrd="0" presId="urn:microsoft.com/office/officeart/2005/8/layout/hierarchy3"/>
    <dgm:cxn modelId="{EC183429-D7D5-EF44-A551-E8ABD9C041CF}" type="presParOf" srcId="{40908BC0-F2E9-EE43-B5BB-ECCC7E709936}" destId="{8F55B926-3350-6E4A-A02C-9F6A41FF726E}" srcOrd="1" destOrd="0" presId="urn:microsoft.com/office/officeart/2005/8/layout/hierarchy3"/>
    <dgm:cxn modelId="{D40339D5-8096-5A4F-875E-7DFB1748F592}" type="presParOf" srcId="{65C265E3-E5DC-7D41-8B17-77821FCC7413}" destId="{C8A88532-69CE-DC49-B439-76233600DF03}" srcOrd="1" destOrd="0" presId="urn:microsoft.com/office/officeart/2005/8/layout/hierarchy3"/>
    <dgm:cxn modelId="{EC27160D-13D9-B54A-81BD-15E5DD929C35}" type="presParOf" srcId="{C8A88532-69CE-DC49-B439-76233600DF03}" destId="{EA5BE2F9-AB34-3944-B968-4287B6788BA4}" srcOrd="0" destOrd="0" presId="urn:microsoft.com/office/officeart/2005/8/layout/hierarchy3"/>
    <dgm:cxn modelId="{46A58685-CE4E-B342-8AAD-22F126CF9C00}" type="presParOf" srcId="{C8A88532-69CE-DC49-B439-76233600DF03}" destId="{F935BC29-E49C-2943-8FAE-906C552B8ACF}" srcOrd="1" destOrd="0" presId="urn:microsoft.com/office/officeart/2005/8/layout/hierarchy3"/>
    <dgm:cxn modelId="{496F06B0-28C0-9047-AC07-6905B5F2372D}" type="presParOf" srcId="{0F66F463-ED63-7046-B120-1AC87F9060DC}" destId="{21357A61-49C5-7945-A3BD-FDF972039FB5}" srcOrd="2" destOrd="0" presId="urn:microsoft.com/office/officeart/2005/8/layout/hierarchy3"/>
    <dgm:cxn modelId="{6A152E9E-DBD5-2A4B-AC75-FEDA079F8793}" type="presParOf" srcId="{21357A61-49C5-7945-A3BD-FDF972039FB5}" destId="{9D48FB3C-C002-C44F-A5B4-AC3E6C5A9AA8}" srcOrd="0" destOrd="0" presId="urn:microsoft.com/office/officeart/2005/8/layout/hierarchy3"/>
    <dgm:cxn modelId="{83EE6627-2858-184A-8468-4C10356EE56B}" type="presParOf" srcId="{9D48FB3C-C002-C44F-A5B4-AC3E6C5A9AA8}" destId="{553B108E-54CF-6146-A0FB-0DEDAA4D7878}" srcOrd="0" destOrd="0" presId="urn:microsoft.com/office/officeart/2005/8/layout/hierarchy3"/>
    <dgm:cxn modelId="{C1C29447-6D5F-4948-8D41-D2A29D180C91}" type="presParOf" srcId="{9D48FB3C-C002-C44F-A5B4-AC3E6C5A9AA8}" destId="{ECC2F314-DD78-DC4A-BB65-B48746B6002B}" srcOrd="1" destOrd="0" presId="urn:microsoft.com/office/officeart/2005/8/layout/hierarchy3"/>
    <dgm:cxn modelId="{030E692F-5084-8145-9B7F-006EC032450B}" type="presParOf" srcId="{21357A61-49C5-7945-A3BD-FDF972039FB5}" destId="{1C22D42D-82E6-6D44-89DE-F6B50DB709F2}" srcOrd="1" destOrd="0" presId="urn:microsoft.com/office/officeart/2005/8/layout/hierarchy3"/>
    <dgm:cxn modelId="{99B33838-9402-E746-AA94-75651FB4B552}" type="presParOf" srcId="{1C22D42D-82E6-6D44-89DE-F6B50DB709F2}" destId="{E4F16EE1-DB42-3C4F-8967-2759592E1B0C}" srcOrd="0" destOrd="0" presId="urn:microsoft.com/office/officeart/2005/8/layout/hierarchy3"/>
    <dgm:cxn modelId="{561661FC-0CE5-A94B-9C4F-C19101D47D03}" type="presParOf" srcId="{1C22D42D-82E6-6D44-89DE-F6B50DB709F2}" destId="{969AEB0D-50C9-9A42-976D-8C63C2F544EE}"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55B05D-E8D4-4A45-A908-0C9A0C6B409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B12DC1A-4D25-459C-B0B3-4474C88B3DC5}">
      <dgm:prSet/>
      <dgm:spPr/>
      <dgm:t>
        <a:bodyPr/>
        <a:lstStyle/>
        <a:p>
          <a:r>
            <a:rPr lang="en-US" b="1" dirty="0"/>
            <a:t>SCORE </a:t>
          </a:r>
          <a:r>
            <a:rPr lang="en-US" dirty="0"/>
            <a:t> Total score for a particular inspection</a:t>
          </a:r>
        </a:p>
      </dgm:t>
    </dgm:pt>
    <dgm:pt modelId="{6EEBC723-BD0E-4C1B-AAFF-EBF74E2975D4}" type="parTrans" cxnId="{C9C84FBE-B984-4487-B3AF-F12CB437AA52}">
      <dgm:prSet/>
      <dgm:spPr/>
      <dgm:t>
        <a:bodyPr/>
        <a:lstStyle/>
        <a:p>
          <a:endParaRPr lang="en-US"/>
        </a:p>
      </dgm:t>
    </dgm:pt>
    <dgm:pt modelId="{0B13A7BA-749F-4644-8C80-C803AA245E89}" type="sibTrans" cxnId="{C9C84FBE-B984-4487-B3AF-F12CB437AA52}">
      <dgm:prSet/>
      <dgm:spPr/>
      <dgm:t>
        <a:bodyPr/>
        <a:lstStyle/>
        <a:p>
          <a:endParaRPr lang="en-US"/>
        </a:p>
      </dgm:t>
    </dgm:pt>
    <dgm:pt modelId="{D0641487-AE42-4367-8FD9-9EFAB46EDDCC}">
      <dgm:prSet/>
      <dgm:spPr/>
      <dgm:t>
        <a:bodyPr/>
        <a:lstStyle/>
        <a:p>
          <a:r>
            <a:rPr lang="en-US" b="1" dirty="0"/>
            <a:t>GRADE </a:t>
          </a:r>
          <a:r>
            <a:rPr lang="en-US" dirty="0"/>
            <a:t> Grade associated with the inspection</a:t>
          </a:r>
        </a:p>
      </dgm:t>
    </dgm:pt>
    <dgm:pt modelId="{23D9E5BB-01C5-44E3-9430-AB53E804A05B}" type="parTrans" cxnId="{3F22E9F5-12C3-401B-8A35-158714A0C0E3}">
      <dgm:prSet/>
      <dgm:spPr/>
      <dgm:t>
        <a:bodyPr/>
        <a:lstStyle/>
        <a:p>
          <a:endParaRPr lang="en-US"/>
        </a:p>
      </dgm:t>
    </dgm:pt>
    <dgm:pt modelId="{2B4A7DAF-3912-4A39-B4CF-565BC9033415}" type="sibTrans" cxnId="{3F22E9F5-12C3-401B-8A35-158714A0C0E3}">
      <dgm:prSet/>
      <dgm:spPr/>
      <dgm:t>
        <a:bodyPr/>
        <a:lstStyle/>
        <a:p>
          <a:endParaRPr lang="en-US"/>
        </a:p>
      </dgm:t>
    </dgm:pt>
    <dgm:pt modelId="{70F781F1-B4AE-4EAC-BCDC-FA50319D92B8}">
      <dgm:prSet/>
      <dgm:spPr/>
      <dgm:t>
        <a:bodyPr/>
        <a:lstStyle/>
        <a:p>
          <a:r>
            <a:rPr lang="en-US" b="1" dirty="0"/>
            <a:t>GRADE DATE </a:t>
          </a:r>
          <a:r>
            <a:rPr lang="en-US" dirty="0"/>
            <a:t>Date when grade was issued to the establishment (restaurant)</a:t>
          </a:r>
        </a:p>
      </dgm:t>
    </dgm:pt>
    <dgm:pt modelId="{332D8EDB-9325-4C32-A5A9-F46DE06AB5A9}" type="parTrans" cxnId="{DF78E4E5-C581-48FA-ABF7-53390138DD0C}">
      <dgm:prSet/>
      <dgm:spPr/>
      <dgm:t>
        <a:bodyPr/>
        <a:lstStyle/>
        <a:p>
          <a:endParaRPr lang="en-US"/>
        </a:p>
      </dgm:t>
    </dgm:pt>
    <dgm:pt modelId="{49E5BB53-9FE4-426A-8BE3-FE92F5DA6AB4}" type="sibTrans" cxnId="{DF78E4E5-C581-48FA-ABF7-53390138DD0C}">
      <dgm:prSet/>
      <dgm:spPr/>
      <dgm:t>
        <a:bodyPr/>
        <a:lstStyle/>
        <a:p>
          <a:endParaRPr lang="en-US"/>
        </a:p>
      </dgm:t>
    </dgm:pt>
    <dgm:pt modelId="{63BDDC53-7351-4E25-8C75-100C3D1F5B9D}">
      <dgm:prSet/>
      <dgm:spPr/>
      <dgm:t>
        <a:bodyPr/>
        <a:lstStyle/>
        <a:p>
          <a:r>
            <a:rPr lang="en-US" b="1" dirty="0"/>
            <a:t>RECORD DATE </a:t>
          </a:r>
          <a:r>
            <a:rPr lang="en-US" dirty="0"/>
            <a:t>Date record was added to dataset</a:t>
          </a:r>
        </a:p>
      </dgm:t>
    </dgm:pt>
    <dgm:pt modelId="{08588834-8352-44ED-A386-35A29473E1BC}" type="parTrans" cxnId="{56152E2D-E8B6-47BF-BF0E-44DD0B3C0481}">
      <dgm:prSet/>
      <dgm:spPr/>
      <dgm:t>
        <a:bodyPr/>
        <a:lstStyle/>
        <a:p>
          <a:endParaRPr lang="en-US"/>
        </a:p>
      </dgm:t>
    </dgm:pt>
    <dgm:pt modelId="{4B4C1CB6-6ADA-4347-AE00-7382B1C7CD94}" type="sibTrans" cxnId="{56152E2D-E8B6-47BF-BF0E-44DD0B3C0481}">
      <dgm:prSet/>
      <dgm:spPr/>
      <dgm:t>
        <a:bodyPr/>
        <a:lstStyle/>
        <a:p>
          <a:endParaRPr lang="en-US"/>
        </a:p>
      </dgm:t>
    </dgm:pt>
    <dgm:pt modelId="{F6E9077E-044D-49BD-A3A4-CAE28D2CCF31}">
      <dgm:prSet/>
      <dgm:spPr/>
      <dgm:t>
        <a:bodyPr/>
        <a:lstStyle/>
        <a:p>
          <a:r>
            <a:rPr lang="en-US" b="1" dirty="0"/>
            <a:t>INSPECTION TYPE </a:t>
          </a:r>
          <a:r>
            <a:rPr lang="en-US" dirty="0"/>
            <a:t>A combination of the inspection program and the type of inspection performed</a:t>
          </a:r>
        </a:p>
      </dgm:t>
    </dgm:pt>
    <dgm:pt modelId="{BCC79E86-D54F-4ACA-9B41-1934C0BA5841}" type="parTrans" cxnId="{4F774F8D-6A55-41B3-9BBB-1FD2FA83E9D4}">
      <dgm:prSet/>
      <dgm:spPr/>
      <dgm:t>
        <a:bodyPr/>
        <a:lstStyle/>
        <a:p>
          <a:endParaRPr lang="en-US"/>
        </a:p>
      </dgm:t>
    </dgm:pt>
    <dgm:pt modelId="{6F605132-BFF6-445E-B784-A613D9AA6C26}" type="sibTrans" cxnId="{4F774F8D-6A55-41B3-9BBB-1FD2FA83E9D4}">
      <dgm:prSet/>
      <dgm:spPr/>
      <dgm:t>
        <a:bodyPr/>
        <a:lstStyle/>
        <a:p>
          <a:endParaRPr lang="en-US"/>
        </a:p>
      </dgm:t>
    </dgm:pt>
    <dgm:pt modelId="{B826BE5D-2993-5445-8734-F413C1C8A24F}" type="pres">
      <dgm:prSet presAssocID="{6155B05D-E8D4-4A45-A908-0C9A0C6B409A}" presName="linear" presStyleCnt="0">
        <dgm:presLayoutVars>
          <dgm:animLvl val="lvl"/>
          <dgm:resizeHandles val="exact"/>
        </dgm:presLayoutVars>
      </dgm:prSet>
      <dgm:spPr/>
    </dgm:pt>
    <dgm:pt modelId="{36A7037E-9D9B-4A45-AEAE-EB2B420E6F35}" type="pres">
      <dgm:prSet presAssocID="{2B12DC1A-4D25-459C-B0B3-4474C88B3DC5}" presName="parentText" presStyleLbl="node1" presStyleIdx="0" presStyleCnt="5">
        <dgm:presLayoutVars>
          <dgm:chMax val="0"/>
          <dgm:bulletEnabled val="1"/>
        </dgm:presLayoutVars>
      </dgm:prSet>
      <dgm:spPr/>
    </dgm:pt>
    <dgm:pt modelId="{706BB023-8977-1440-94FD-7CBA44F29D0D}" type="pres">
      <dgm:prSet presAssocID="{0B13A7BA-749F-4644-8C80-C803AA245E89}" presName="spacer" presStyleCnt="0"/>
      <dgm:spPr/>
    </dgm:pt>
    <dgm:pt modelId="{C23D18CB-7923-9549-9F56-D96C4AFB2664}" type="pres">
      <dgm:prSet presAssocID="{D0641487-AE42-4367-8FD9-9EFAB46EDDCC}" presName="parentText" presStyleLbl="node1" presStyleIdx="1" presStyleCnt="5">
        <dgm:presLayoutVars>
          <dgm:chMax val="0"/>
          <dgm:bulletEnabled val="1"/>
        </dgm:presLayoutVars>
      </dgm:prSet>
      <dgm:spPr/>
    </dgm:pt>
    <dgm:pt modelId="{5D86F6E5-F940-CC41-B219-B8B3BD5736E5}" type="pres">
      <dgm:prSet presAssocID="{2B4A7DAF-3912-4A39-B4CF-565BC9033415}" presName="spacer" presStyleCnt="0"/>
      <dgm:spPr/>
    </dgm:pt>
    <dgm:pt modelId="{6F0D3541-D9EE-5949-A9E1-8CBB057CF797}" type="pres">
      <dgm:prSet presAssocID="{70F781F1-B4AE-4EAC-BCDC-FA50319D92B8}" presName="parentText" presStyleLbl="node1" presStyleIdx="2" presStyleCnt="5">
        <dgm:presLayoutVars>
          <dgm:chMax val="0"/>
          <dgm:bulletEnabled val="1"/>
        </dgm:presLayoutVars>
      </dgm:prSet>
      <dgm:spPr/>
    </dgm:pt>
    <dgm:pt modelId="{B6165DF5-9F6D-384C-A550-927FDAD0DB74}" type="pres">
      <dgm:prSet presAssocID="{49E5BB53-9FE4-426A-8BE3-FE92F5DA6AB4}" presName="spacer" presStyleCnt="0"/>
      <dgm:spPr/>
    </dgm:pt>
    <dgm:pt modelId="{8930A6C6-3C5C-BA44-8C98-A9AC8B9C0DD2}" type="pres">
      <dgm:prSet presAssocID="{63BDDC53-7351-4E25-8C75-100C3D1F5B9D}" presName="parentText" presStyleLbl="node1" presStyleIdx="3" presStyleCnt="5">
        <dgm:presLayoutVars>
          <dgm:chMax val="0"/>
          <dgm:bulletEnabled val="1"/>
        </dgm:presLayoutVars>
      </dgm:prSet>
      <dgm:spPr/>
    </dgm:pt>
    <dgm:pt modelId="{BA99DF66-CD10-D941-9BBA-A44E8ADF522A}" type="pres">
      <dgm:prSet presAssocID="{4B4C1CB6-6ADA-4347-AE00-7382B1C7CD94}" presName="spacer" presStyleCnt="0"/>
      <dgm:spPr/>
    </dgm:pt>
    <dgm:pt modelId="{FA13EF51-5BCD-3643-A740-4BA546F85B06}" type="pres">
      <dgm:prSet presAssocID="{F6E9077E-044D-49BD-A3A4-CAE28D2CCF31}" presName="parentText" presStyleLbl="node1" presStyleIdx="4" presStyleCnt="5">
        <dgm:presLayoutVars>
          <dgm:chMax val="0"/>
          <dgm:bulletEnabled val="1"/>
        </dgm:presLayoutVars>
      </dgm:prSet>
      <dgm:spPr/>
    </dgm:pt>
  </dgm:ptLst>
  <dgm:cxnLst>
    <dgm:cxn modelId="{D6F8B70D-851F-8942-8F19-08B0DC3D953F}" type="presOf" srcId="{63BDDC53-7351-4E25-8C75-100C3D1F5B9D}" destId="{8930A6C6-3C5C-BA44-8C98-A9AC8B9C0DD2}" srcOrd="0" destOrd="0" presId="urn:microsoft.com/office/officeart/2005/8/layout/vList2"/>
    <dgm:cxn modelId="{1FEF4322-C709-C246-90F2-A1AD930F9881}" type="presOf" srcId="{6155B05D-E8D4-4A45-A908-0C9A0C6B409A}" destId="{B826BE5D-2993-5445-8734-F413C1C8A24F}" srcOrd="0" destOrd="0" presId="urn:microsoft.com/office/officeart/2005/8/layout/vList2"/>
    <dgm:cxn modelId="{56152E2D-E8B6-47BF-BF0E-44DD0B3C0481}" srcId="{6155B05D-E8D4-4A45-A908-0C9A0C6B409A}" destId="{63BDDC53-7351-4E25-8C75-100C3D1F5B9D}" srcOrd="3" destOrd="0" parTransId="{08588834-8352-44ED-A386-35A29473E1BC}" sibTransId="{4B4C1CB6-6ADA-4347-AE00-7382B1C7CD94}"/>
    <dgm:cxn modelId="{4E20A77C-EFD2-4547-83F0-3D4FB65EA015}" type="presOf" srcId="{2B12DC1A-4D25-459C-B0B3-4474C88B3DC5}" destId="{36A7037E-9D9B-4A45-AEAE-EB2B420E6F35}" srcOrd="0" destOrd="0" presId="urn:microsoft.com/office/officeart/2005/8/layout/vList2"/>
    <dgm:cxn modelId="{4F774F8D-6A55-41B3-9BBB-1FD2FA83E9D4}" srcId="{6155B05D-E8D4-4A45-A908-0C9A0C6B409A}" destId="{F6E9077E-044D-49BD-A3A4-CAE28D2CCF31}" srcOrd="4" destOrd="0" parTransId="{BCC79E86-D54F-4ACA-9B41-1934C0BA5841}" sibTransId="{6F605132-BFF6-445E-B784-A613D9AA6C26}"/>
    <dgm:cxn modelId="{892FA09A-4E28-8E4C-A41C-8766DC1FD439}" type="presOf" srcId="{D0641487-AE42-4367-8FD9-9EFAB46EDDCC}" destId="{C23D18CB-7923-9549-9F56-D96C4AFB2664}" srcOrd="0" destOrd="0" presId="urn:microsoft.com/office/officeart/2005/8/layout/vList2"/>
    <dgm:cxn modelId="{BC649BB8-52F5-994D-8ABD-833044BF7425}" type="presOf" srcId="{F6E9077E-044D-49BD-A3A4-CAE28D2CCF31}" destId="{FA13EF51-5BCD-3643-A740-4BA546F85B06}" srcOrd="0" destOrd="0" presId="urn:microsoft.com/office/officeart/2005/8/layout/vList2"/>
    <dgm:cxn modelId="{D1B5DBB8-DBB8-E34F-AA62-EF08991D8869}" type="presOf" srcId="{70F781F1-B4AE-4EAC-BCDC-FA50319D92B8}" destId="{6F0D3541-D9EE-5949-A9E1-8CBB057CF797}" srcOrd="0" destOrd="0" presId="urn:microsoft.com/office/officeart/2005/8/layout/vList2"/>
    <dgm:cxn modelId="{C9C84FBE-B984-4487-B3AF-F12CB437AA52}" srcId="{6155B05D-E8D4-4A45-A908-0C9A0C6B409A}" destId="{2B12DC1A-4D25-459C-B0B3-4474C88B3DC5}" srcOrd="0" destOrd="0" parTransId="{6EEBC723-BD0E-4C1B-AAFF-EBF74E2975D4}" sibTransId="{0B13A7BA-749F-4644-8C80-C803AA245E89}"/>
    <dgm:cxn modelId="{DF78E4E5-C581-48FA-ABF7-53390138DD0C}" srcId="{6155B05D-E8D4-4A45-A908-0C9A0C6B409A}" destId="{70F781F1-B4AE-4EAC-BCDC-FA50319D92B8}" srcOrd="2" destOrd="0" parTransId="{332D8EDB-9325-4C32-A5A9-F46DE06AB5A9}" sibTransId="{49E5BB53-9FE4-426A-8BE3-FE92F5DA6AB4}"/>
    <dgm:cxn modelId="{3F22E9F5-12C3-401B-8A35-158714A0C0E3}" srcId="{6155B05D-E8D4-4A45-A908-0C9A0C6B409A}" destId="{D0641487-AE42-4367-8FD9-9EFAB46EDDCC}" srcOrd="1" destOrd="0" parTransId="{23D9E5BB-01C5-44E3-9430-AB53E804A05B}" sibTransId="{2B4A7DAF-3912-4A39-B4CF-565BC9033415}"/>
    <dgm:cxn modelId="{2F03DABB-96FD-1943-8FF3-6A36F72F7269}" type="presParOf" srcId="{B826BE5D-2993-5445-8734-F413C1C8A24F}" destId="{36A7037E-9D9B-4A45-AEAE-EB2B420E6F35}" srcOrd="0" destOrd="0" presId="urn:microsoft.com/office/officeart/2005/8/layout/vList2"/>
    <dgm:cxn modelId="{3604CE66-5FCF-9742-A676-EBE5FF1545E1}" type="presParOf" srcId="{B826BE5D-2993-5445-8734-F413C1C8A24F}" destId="{706BB023-8977-1440-94FD-7CBA44F29D0D}" srcOrd="1" destOrd="0" presId="urn:microsoft.com/office/officeart/2005/8/layout/vList2"/>
    <dgm:cxn modelId="{F426D1A0-72F8-AF49-BDDC-072F0D6C1CCD}" type="presParOf" srcId="{B826BE5D-2993-5445-8734-F413C1C8A24F}" destId="{C23D18CB-7923-9549-9F56-D96C4AFB2664}" srcOrd="2" destOrd="0" presId="urn:microsoft.com/office/officeart/2005/8/layout/vList2"/>
    <dgm:cxn modelId="{D2560F42-1F42-B44E-9F79-78E26CE7ABF6}" type="presParOf" srcId="{B826BE5D-2993-5445-8734-F413C1C8A24F}" destId="{5D86F6E5-F940-CC41-B219-B8B3BD5736E5}" srcOrd="3" destOrd="0" presId="urn:microsoft.com/office/officeart/2005/8/layout/vList2"/>
    <dgm:cxn modelId="{F7ACAE1F-0A64-D246-8924-0C1D7C1C0B10}" type="presParOf" srcId="{B826BE5D-2993-5445-8734-F413C1C8A24F}" destId="{6F0D3541-D9EE-5949-A9E1-8CBB057CF797}" srcOrd="4" destOrd="0" presId="urn:microsoft.com/office/officeart/2005/8/layout/vList2"/>
    <dgm:cxn modelId="{6FD1D12E-A0C1-3C43-9AD6-426EDA84E111}" type="presParOf" srcId="{B826BE5D-2993-5445-8734-F413C1C8A24F}" destId="{B6165DF5-9F6D-384C-A550-927FDAD0DB74}" srcOrd="5" destOrd="0" presId="urn:microsoft.com/office/officeart/2005/8/layout/vList2"/>
    <dgm:cxn modelId="{6A89E1BF-4D45-2840-BD55-36523B756B60}" type="presParOf" srcId="{B826BE5D-2993-5445-8734-F413C1C8A24F}" destId="{8930A6C6-3C5C-BA44-8C98-A9AC8B9C0DD2}" srcOrd="6" destOrd="0" presId="urn:microsoft.com/office/officeart/2005/8/layout/vList2"/>
    <dgm:cxn modelId="{F7A1E57B-B78D-104C-A56D-526E65A0591F}" type="presParOf" srcId="{B826BE5D-2993-5445-8734-F413C1C8A24F}" destId="{BA99DF66-CD10-D941-9BBA-A44E8ADF522A}" srcOrd="7" destOrd="0" presId="urn:microsoft.com/office/officeart/2005/8/layout/vList2"/>
    <dgm:cxn modelId="{27116543-F409-5548-9CB5-035AE86CF871}" type="presParOf" srcId="{B826BE5D-2993-5445-8734-F413C1C8A24F}" destId="{FA13EF51-5BCD-3643-A740-4BA546F85B0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4E1856-AA4A-43CF-A63B-22F088ABC127}"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CCFDAF91-8243-49C2-836A-ED53A3E61E95}">
      <dgm:prSet/>
      <dgm:spPr/>
      <dgm:t>
        <a:bodyPr/>
        <a:lstStyle/>
        <a:p>
          <a:r>
            <a:rPr lang="en-US" dirty="0"/>
            <a:t>CAMIS </a:t>
          </a:r>
        </a:p>
        <a:p>
          <a:r>
            <a:rPr lang="en-US" dirty="0"/>
            <a:t>Unique identifier for the establishment (restaurant)</a:t>
          </a:r>
        </a:p>
      </dgm:t>
    </dgm:pt>
    <dgm:pt modelId="{3CE000BE-644A-4682-B34C-AFAB6AF28C88}" type="parTrans" cxnId="{ED83CBFB-B3E5-46EF-BE47-750BED4106D4}">
      <dgm:prSet/>
      <dgm:spPr/>
      <dgm:t>
        <a:bodyPr/>
        <a:lstStyle/>
        <a:p>
          <a:endParaRPr lang="en-US"/>
        </a:p>
      </dgm:t>
    </dgm:pt>
    <dgm:pt modelId="{4DF51825-11DE-4525-BC0F-EA170DB3D91D}" type="sibTrans" cxnId="{ED83CBFB-B3E5-46EF-BE47-750BED4106D4}">
      <dgm:prSet/>
      <dgm:spPr/>
      <dgm:t>
        <a:bodyPr/>
        <a:lstStyle/>
        <a:p>
          <a:endParaRPr lang="en-US"/>
        </a:p>
      </dgm:t>
    </dgm:pt>
    <dgm:pt modelId="{A4610BAB-040B-4BA8-AC9F-313B9AAC16F6}">
      <dgm:prSet/>
      <dgm:spPr/>
      <dgm:t>
        <a:bodyPr/>
        <a:lstStyle/>
        <a:p>
          <a:r>
            <a:rPr lang="en-US" dirty="0"/>
            <a:t>DBA    Establishment (restaurant) name</a:t>
          </a:r>
        </a:p>
      </dgm:t>
    </dgm:pt>
    <dgm:pt modelId="{135586EA-9D30-4F76-8E05-02CF2FAF50B5}" type="parTrans" cxnId="{716955D3-1202-4B62-93D8-C678DCFE4DBC}">
      <dgm:prSet/>
      <dgm:spPr/>
      <dgm:t>
        <a:bodyPr/>
        <a:lstStyle/>
        <a:p>
          <a:endParaRPr lang="en-US"/>
        </a:p>
      </dgm:t>
    </dgm:pt>
    <dgm:pt modelId="{0E0B588C-83A7-4465-8977-572BAB164808}" type="sibTrans" cxnId="{716955D3-1202-4B62-93D8-C678DCFE4DBC}">
      <dgm:prSet/>
      <dgm:spPr/>
      <dgm:t>
        <a:bodyPr/>
        <a:lstStyle/>
        <a:p>
          <a:endParaRPr lang="en-US"/>
        </a:p>
      </dgm:t>
    </dgm:pt>
    <dgm:pt modelId="{BED8060F-FCB0-434E-BE94-91594916DFF5}">
      <dgm:prSet/>
      <dgm:spPr/>
      <dgm:t>
        <a:bodyPr/>
        <a:lstStyle/>
        <a:p>
          <a:r>
            <a:rPr lang="en-US" dirty="0"/>
            <a:t>BORO </a:t>
          </a:r>
        </a:p>
        <a:p>
          <a:r>
            <a:rPr lang="en-US" dirty="0"/>
            <a:t>Borough of establishment (restaurant) location</a:t>
          </a:r>
        </a:p>
      </dgm:t>
    </dgm:pt>
    <dgm:pt modelId="{14D8F802-A747-4A07-A010-1DCAC853A89A}" type="parTrans" cxnId="{1238D6D1-3DBD-491E-B1A3-287F9E99CABF}">
      <dgm:prSet/>
      <dgm:spPr/>
      <dgm:t>
        <a:bodyPr/>
        <a:lstStyle/>
        <a:p>
          <a:endParaRPr lang="en-US"/>
        </a:p>
      </dgm:t>
    </dgm:pt>
    <dgm:pt modelId="{74667D58-101E-403E-998A-5578529F8587}" type="sibTrans" cxnId="{1238D6D1-3DBD-491E-B1A3-287F9E99CABF}">
      <dgm:prSet/>
      <dgm:spPr/>
      <dgm:t>
        <a:bodyPr/>
        <a:lstStyle/>
        <a:p>
          <a:endParaRPr lang="en-US"/>
        </a:p>
      </dgm:t>
    </dgm:pt>
    <dgm:pt modelId="{08B36CAE-64FD-4C29-B0A4-264A8E032A4F}">
      <dgm:prSet/>
      <dgm:spPr/>
      <dgm:t>
        <a:bodyPr/>
        <a:lstStyle/>
        <a:p>
          <a:r>
            <a:rPr lang="en-US"/>
            <a:t>BUILDING Building number for establishment (restaurant) location</a:t>
          </a:r>
        </a:p>
      </dgm:t>
    </dgm:pt>
    <dgm:pt modelId="{413B9974-5B23-4BE9-B1E8-5A738072FC04}" type="parTrans" cxnId="{62557452-63A8-4F8B-A4FB-F69F71C0509B}">
      <dgm:prSet/>
      <dgm:spPr/>
      <dgm:t>
        <a:bodyPr/>
        <a:lstStyle/>
        <a:p>
          <a:endParaRPr lang="en-US"/>
        </a:p>
      </dgm:t>
    </dgm:pt>
    <dgm:pt modelId="{E2479B6B-38BD-4F22-910F-CED4CD6D3802}" type="sibTrans" cxnId="{62557452-63A8-4F8B-A4FB-F69F71C0509B}">
      <dgm:prSet/>
      <dgm:spPr/>
      <dgm:t>
        <a:bodyPr/>
        <a:lstStyle/>
        <a:p>
          <a:endParaRPr lang="en-US"/>
        </a:p>
      </dgm:t>
    </dgm:pt>
    <dgm:pt modelId="{11EAA595-196C-4ED9-BB25-C9637B13A486}">
      <dgm:prSet/>
      <dgm:spPr/>
      <dgm:t>
        <a:bodyPr/>
        <a:lstStyle/>
        <a:p>
          <a:r>
            <a:rPr lang="en-US" dirty="0"/>
            <a:t>STREET </a:t>
          </a:r>
        </a:p>
        <a:p>
          <a:r>
            <a:rPr lang="en-US" dirty="0"/>
            <a:t>Street name for establishment (restaurant) location</a:t>
          </a:r>
        </a:p>
      </dgm:t>
    </dgm:pt>
    <dgm:pt modelId="{0210277E-0601-4410-A08E-A1A34E710408}" type="parTrans" cxnId="{1991DCF0-B30B-4519-B471-446F115ACEB2}">
      <dgm:prSet/>
      <dgm:spPr/>
      <dgm:t>
        <a:bodyPr/>
        <a:lstStyle/>
        <a:p>
          <a:endParaRPr lang="en-US"/>
        </a:p>
      </dgm:t>
    </dgm:pt>
    <dgm:pt modelId="{51640131-51D9-4C5E-B084-375AD568EF6C}" type="sibTrans" cxnId="{1991DCF0-B30B-4519-B471-446F115ACEB2}">
      <dgm:prSet/>
      <dgm:spPr/>
      <dgm:t>
        <a:bodyPr/>
        <a:lstStyle/>
        <a:p>
          <a:endParaRPr lang="en-US"/>
        </a:p>
      </dgm:t>
    </dgm:pt>
    <dgm:pt modelId="{2275E712-E5F3-4AC5-88E7-E3AA461FCDA6}">
      <dgm:prSet/>
      <dgm:spPr/>
      <dgm:t>
        <a:bodyPr/>
        <a:lstStyle/>
        <a:p>
          <a:r>
            <a:rPr lang="en-US" dirty="0"/>
            <a:t>ZIPCODE </a:t>
          </a:r>
        </a:p>
        <a:p>
          <a:r>
            <a:rPr lang="en-US" dirty="0"/>
            <a:t>Zip code of establishment (restaurant) location</a:t>
          </a:r>
        </a:p>
      </dgm:t>
    </dgm:pt>
    <dgm:pt modelId="{2828F2AC-9E80-4650-8FEA-3D2C51B82B81}" type="parTrans" cxnId="{ED84A743-7F82-4AB8-A8DE-256FF3E68CC4}">
      <dgm:prSet/>
      <dgm:spPr/>
      <dgm:t>
        <a:bodyPr/>
        <a:lstStyle/>
        <a:p>
          <a:endParaRPr lang="en-US"/>
        </a:p>
      </dgm:t>
    </dgm:pt>
    <dgm:pt modelId="{7419355C-7EF7-44D8-94F2-1AA4A2500BB2}" type="sibTrans" cxnId="{ED84A743-7F82-4AB8-A8DE-256FF3E68CC4}">
      <dgm:prSet/>
      <dgm:spPr/>
      <dgm:t>
        <a:bodyPr/>
        <a:lstStyle/>
        <a:p>
          <a:endParaRPr lang="en-US"/>
        </a:p>
      </dgm:t>
    </dgm:pt>
    <dgm:pt modelId="{43EC6EE8-D628-F740-A7C0-1DAD360971D2}" type="pres">
      <dgm:prSet presAssocID="{D84E1856-AA4A-43CF-A63B-22F088ABC127}" presName="linear" presStyleCnt="0">
        <dgm:presLayoutVars>
          <dgm:animLvl val="lvl"/>
          <dgm:resizeHandles val="exact"/>
        </dgm:presLayoutVars>
      </dgm:prSet>
      <dgm:spPr/>
    </dgm:pt>
    <dgm:pt modelId="{43C32F67-0328-C74A-97F5-CCE8453C6D56}" type="pres">
      <dgm:prSet presAssocID="{CCFDAF91-8243-49C2-836A-ED53A3E61E95}" presName="parentText" presStyleLbl="node1" presStyleIdx="0" presStyleCnt="6">
        <dgm:presLayoutVars>
          <dgm:chMax val="0"/>
          <dgm:bulletEnabled val="1"/>
        </dgm:presLayoutVars>
      </dgm:prSet>
      <dgm:spPr/>
    </dgm:pt>
    <dgm:pt modelId="{807C060E-F409-874B-B813-1D3919F67942}" type="pres">
      <dgm:prSet presAssocID="{4DF51825-11DE-4525-BC0F-EA170DB3D91D}" presName="spacer" presStyleCnt="0"/>
      <dgm:spPr/>
    </dgm:pt>
    <dgm:pt modelId="{BA92E871-4C2B-6541-ACAD-24F335D0FF79}" type="pres">
      <dgm:prSet presAssocID="{A4610BAB-040B-4BA8-AC9F-313B9AAC16F6}" presName="parentText" presStyleLbl="node1" presStyleIdx="1" presStyleCnt="6">
        <dgm:presLayoutVars>
          <dgm:chMax val="0"/>
          <dgm:bulletEnabled val="1"/>
        </dgm:presLayoutVars>
      </dgm:prSet>
      <dgm:spPr/>
    </dgm:pt>
    <dgm:pt modelId="{ABD41FF1-94A2-FF48-BF7D-BBA4F6E55B5A}" type="pres">
      <dgm:prSet presAssocID="{0E0B588C-83A7-4465-8977-572BAB164808}" presName="spacer" presStyleCnt="0"/>
      <dgm:spPr/>
    </dgm:pt>
    <dgm:pt modelId="{7A87EFEC-30B2-AF41-AD2E-81D1774F317D}" type="pres">
      <dgm:prSet presAssocID="{BED8060F-FCB0-434E-BE94-91594916DFF5}" presName="parentText" presStyleLbl="node1" presStyleIdx="2" presStyleCnt="6">
        <dgm:presLayoutVars>
          <dgm:chMax val="0"/>
          <dgm:bulletEnabled val="1"/>
        </dgm:presLayoutVars>
      </dgm:prSet>
      <dgm:spPr/>
    </dgm:pt>
    <dgm:pt modelId="{4720F6E8-7D87-BD4B-AC16-1330467D54ED}" type="pres">
      <dgm:prSet presAssocID="{74667D58-101E-403E-998A-5578529F8587}" presName="spacer" presStyleCnt="0"/>
      <dgm:spPr/>
    </dgm:pt>
    <dgm:pt modelId="{D723AA12-0F81-224E-8366-6D104ED85FCA}" type="pres">
      <dgm:prSet presAssocID="{08B36CAE-64FD-4C29-B0A4-264A8E032A4F}" presName="parentText" presStyleLbl="node1" presStyleIdx="3" presStyleCnt="6">
        <dgm:presLayoutVars>
          <dgm:chMax val="0"/>
          <dgm:bulletEnabled val="1"/>
        </dgm:presLayoutVars>
      </dgm:prSet>
      <dgm:spPr/>
    </dgm:pt>
    <dgm:pt modelId="{FCA888C6-F17B-BB4E-895E-63947EBE1637}" type="pres">
      <dgm:prSet presAssocID="{E2479B6B-38BD-4F22-910F-CED4CD6D3802}" presName="spacer" presStyleCnt="0"/>
      <dgm:spPr/>
    </dgm:pt>
    <dgm:pt modelId="{8D7C5F16-C08E-0643-8CBA-F94DAD4C8201}" type="pres">
      <dgm:prSet presAssocID="{11EAA595-196C-4ED9-BB25-C9637B13A486}" presName="parentText" presStyleLbl="node1" presStyleIdx="4" presStyleCnt="6">
        <dgm:presLayoutVars>
          <dgm:chMax val="0"/>
          <dgm:bulletEnabled val="1"/>
        </dgm:presLayoutVars>
      </dgm:prSet>
      <dgm:spPr/>
    </dgm:pt>
    <dgm:pt modelId="{FC013544-BEC3-D54C-A29E-8ABB6D3366C1}" type="pres">
      <dgm:prSet presAssocID="{51640131-51D9-4C5E-B084-375AD568EF6C}" presName="spacer" presStyleCnt="0"/>
      <dgm:spPr/>
    </dgm:pt>
    <dgm:pt modelId="{2EFD1847-FCD3-B342-B59B-B7AF83639B03}" type="pres">
      <dgm:prSet presAssocID="{2275E712-E5F3-4AC5-88E7-E3AA461FCDA6}" presName="parentText" presStyleLbl="node1" presStyleIdx="5" presStyleCnt="6">
        <dgm:presLayoutVars>
          <dgm:chMax val="0"/>
          <dgm:bulletEnabled val="1"/>
        </dgm:presLayoutVars>
      </dgm:prSet>
      <dgm:spPr/>
    </dgm:pt>
  </dgm:ptLst>
  <dgm:cxnLst>
    <dgm:cxn modelId="{BCE52133-273C-354A-BC65-253F2CE50ACB}" type="presOf" srcId="{08B36CAE-64FD-4C29-B0A4-264A8E032A4F}" destId="{D723AA12-0F81-224E-8366-6D104ED85FCA}" srcOrd="0" destOrd="0" presId="urn:microsoft.com/office/officeart/2005/8/layout/vList2"/>
    <dgm:cxn modelId="{ED84A743-7F82-4AB8-A8DE-256FF3E68CC4}" srcId="{D84E1856-AA4A-43CF-A63B-22F088ABC127}" destId="{2275E712-E5F3-4AC5-88E7-E3AA461FCDA6}" srcOrd="5" destOrd="0" parTransId="{2828F2AC-9E80-4650-8FEA-3D2C51B82B81}" sibTransId="{7419355C-7EF7-44D8-94F2-1AA4A2500BB2}"/>
    <dgm:cxn modelId="{3633AD43-C7EB-3044-B92A-F0FB29C45ECD}" type="presOf" srcId="{BED8060F-FCB0-434E-BE94-91594916DFF5}" destId="{7A87EFEC-30B2-AF41-AD2E-81D1774F317D}" srcOrd="0" destOrd="0" presId="urn:microsoft.com/office/officeart/2005/8/layout/vList2"/>
    <dgm:cxn modelId="{62557452-63A8-4F8B-A4FB-F69F71C0509B}" srcId="{D84E1856-AA4A-43CF-A63B-22F088ABC127}" destId="{08B36CAE-64FD-4C29-B0A4-264A8E032A4F}" srcOrd="3" destOrd="0" parTransId="{413B9974-5B23-4BE9-B1E8-5A738072FC04}" sibTransId="{E2479B6B-38BD-4F22-910F-CED4CD6D3802}"/>
    <dgm:cxn modelId="{B3627473-2564-174D-8E59-C2A6A1947011}" type="presOf" srcId="{CCFDAF91-8243-49C2-836A-ED53A3E61E95}" destId="{43C32F67-0328-C74A-97F5-CCE8453C6D56}" srcOrd="0" destOrd="0" presId="urn:microsoft.com/office/officeart/2005/8/layout/vList2"/>
    <dgm:cxn modelId="{2459337C-EA9D-134D-9DFE-3442DC042690}" type="presOf" srcId="{11EAA595-196C-4ED9-BB25-C9637B13A486}" destId="{8D7C5F16-C08E-0643-8CBA-F94DAD4C8201}" srcOrd="0" destOrd="0" presId="urn:microsoft.com/office/officeart/2005/8/layout/vList2"/>
    <dgm:cxn modelId="{16AFD7B2-E086-DC40-AC5D-3A4FA9F4CC8C}" type="presOf" srcId="{A4610BAB-040B-4BA8-AC9F-313B9AAC16F6}" destId="{BA92E871-4C2B-6541-ACAD-24F335D0FF79}" srcOrd="0" destOrd="0" presId="urn:microsoft.com/office/officeart/2005/8/layout/vList2"/>
    <dgm:cxn modelId="{1238D6D1-3DBD-491E-B1A3-287F9E99CABF}" srcId="{D84E1856-AA4A-43CF-A63B-22F088ABC127}" destId="{BED8060F-FCB0-434E-BE94-91594916DFF5}" srcOrd="2" destOrd="0" parTransId="{14D8F802-A747-4A07-A010-1DCAC853A89A}" sibTransId="{74667D58-101E-403E-998A-5578529F8587}"/>
    <dgm:cxn modelId="{716955D3-1202-4B62-93D8-C678DCFE4DBC}" srcId="{D84E1856-AA4A-43CF-A63B-22F088ABC127}" destId="{A4610BAB-040B-4BA8-AC9F-313B9AAC16F6}" srcOrd="1" destOrd="0" parTransId="{135586EA-9D30-4F76-8E05-02CF2FAF50B5}" sibTransId="{0E0B588C-83A7-4465-8977-572BAB164808}"/>
    <dgm:cxn modelId="{60FFA5E3-810A-D549-B846-D73238E29A7D}" type="presOf" srcId="{2275E712-E5F3-4AC5-88E7-E3AA461FCDA6}" destId="{2EFD1847-FCD3-B342-B59B-B7AF83639B03}" srcOrd="0" destOrd="0" presId="urn:microsoft.com/office/officeart/2005/8/layout/vList2"/>
    <dgm:cxn modelId="{1991DCF0-B30B-4519-B471-446F115ACEB2}" srcId="{D84E1856-AA4A-43CF-A63B-22F088ABC127}" destId="{11EAA595-196C-4ED9-BB25-C9637B13A486}" srcOrd="4" destOrd="0" parTransId="{0210277E-0601-4410-A08E-A1A34E710408}" sibTransId="{51640131-51D9-4C5E-B084-375AD568EF6C}"/>
    <dgm:cxn modelId="{F68303F4-E83A-9245-BFFA-6B7E6046FF06}" type="presOf" srcId="{D84E1856-AA4A-43CF-A63B-22F088ABC127}" destId="{43EC6EE8-D628-F740-A7C0-1DAD360971D2}" srcOrd="0" destOrd="0" presId="urn:microsoft.com/office/officeart/2005/8/layout/vList2"/>
    <dgm:cxn modelId="{ED83CBFB-B3E5-46EF-BE47-750BED4106D4}" srcId="{D84E1856-AA4A-43CF-A63B-22F088ABC127}" destId="{CCFDAF91-8243-49C2-836A-ED53A3E61E95}" srcOrd="0" destOrd="0" parTransId="{3CE000BE-644A-4682-B34C-AFAB6AF28C88}" sibTransId="{4DF51825-11DE-4525-BC0F-EA170DB3D91D}"/>
    <dgm:cxn modelId="{F6872BB0-987D-014C-8988-B139B06075EB}" type="presParOf" srcId="{43EC6EE8-D628-F740-A7C0-1DAD360971D2}" destId="{43C32F67-0328-C74A-97F5-CCE8453C6D56}" srcOrd="0" destOrd="0" presId="urn:microsoft.com/office/officeart/2005/8/layout/vList2"/>
    <dgm:cxn modelId="{EBF5116E-10E1-D347-A386-8430470ACF88}" type="presParOf" srcId="{43EC6EE8-D628-F740-A7C0-1DAD360971D2}" destId="{807C060E-F409-874B-B813-1D3919F67942}" srcOrd="1" destOrd="0" presId="urn:microsoft.com/office/officeart/2005/8/layout/vList2"/>
    <dgm:cxn modelId="{937A5DAF-5C82-9140-ADDE-31D72F4DC4DC}" type="presParOf" srcId="{43EC6EE8-D628-F740-A7C0-1DAD360971D2}" destId="{BA92E871-4C2B-6541-ACAD-24F335D0FF79}" srcOrd="2" destOrd="0" presId="urn:microsoft.com/office/officeart/2005/8/layout/vList2"/>
    <dgm:cxn modelId="{71AE957A-C29C-0C44-9441-926DD6133F7F}" type="presParOf" srcId="{43EC6EE8-D628-F740-A7C0-1DAD360971D2}" destId="{ABD41FF1-94A2-FF48-BF7D-BBA4F6E55B5A}" srcOrd="3" destOrd="0" presId="urn:microsoft.com/office/officeart/2005/8/layout/vList2"/>
    <dgm:cxn modelId="{127BE95F-E7D6-F548-B3C4-E9C3D3CB8232}" type="presParOf" srcId="{43EC6EE8-D628-F740-A7C0-1DAD360971D2}" destId="{7A87EFEC-30B2-AF41-AD2E-81D1774F317D}" srcOrd="4" destOrd="0" presId="urn:microsoft.com/office/officeart/2005/8/layout/vList2"/>
    <dgm:cxn modelId="{D6461F5B-C6B4-AC47-8521-B509335C329E}" type="presParOf" srcId="{43EC6EE8-D628-F740-A7C0-1DAD360971D2}" destId="{4720F6E8-7D87-BD4B-AC16-1330467D54ED}" srcOrd="5" destOrd="0" presId="urn:microsoft.com/office/officeart/2005/8/layout/vList2"/>
    <dgm:cxn modelId="{1C515200-FB9E-CC48-8753-AF97B2605467}" type="presParOf" srcId="{43EC6EE8-D628-F740-A7C0-1DAD360971D2}" destId="{D723AA12-0F81-224E-8366-6D104ED85FCA}" srcOrd="6" destOrd="0" presId="urn:microsoft.com/office/officeart/2005/8/layout/vList2"/>
    <dgm:cxn modelId="{F00A2781-F5C6-A641-BC0F-8F6C89902D53}" type="presParOf" srcId="{43EC6EE8-D628-F740-A7C0-1DAD360971D2}" destId="{FCA888C6-F17B-BB4E-895E-63947EBE1637}" srcOrd="7" destOrd="0" presId="urn:microsoft.com/office/officeart/2005/8/layout/vList2"/>
    <dgm:cxn modelId="{3CE81DA3-2792-8147-B2B8-5B4AE0752FB5}" type="presParOf" srcId="{43EC6EE8-D628-F740-A7C0-1DAD360971D2}" destId="{8D7C5F16-C08E-0643-8CBA-F94DAD4C8201}" srcOrd="8" destOrd="0" presId="urn:microsoft.com/office/officeart/2005/8/layout/vList2"/>
    <dgm:cxn modelId="{8381612F-E3F2-9942-B613-C51455787DF5}" type="presParOf" srcId="{43EC6EE8-D628-F740-A7C0-1DAD360971D2}" destId="{FC013544-BEC3-D54C-A29E-8ABB6D3366C1}" srcOrd="9" destOrd="0" presId="urn:microsoft.com/office/officeart/2005/8/layout/vList2"/>
    <dgm:cxn modelId="{5B776013-8AD2-0A45-87FB-B1E2CA328AF5}" type="presParOf" srcId="{43EC6EE8-D628-F740-A7C0-1DAD360971D2}" destId="{2EFD1847-FCD3-B342-B59B-B7AF83639B0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1701F5-5722-4DCC-9DD7-3BF2C29D8B70}"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5DCE25D8-F57E-43AA-ADC1-3B91A2F05DC5}">
      <dgm:prSet/>
      <dgm:spPr/>
      <dgm:t>
        <a:bodyPr/>
        <a:lstStyle/>
        <a:p>
          <a:r>
            <a:rPr lang="en-US"/>
            <a:t>PHONE Phone number</a:t>
          </a:r>
        </a:p>
      </dgm:t>
    </dgm:pt>
    <dgm:pt modelId="{802ADD00-08C2-450A-A2E0-3C005BEF4583}" type="parTrans" cxnId="{43DAACEC-DEB3-429B-AC76-2574E42B8790}">
      <dgm:prSet/>
      <dgm:spPr/>
      <dgm:t>
        <a:bodyPr/>
        <a:lstStyle/>
        <a:p>
          <a:endParaRPr lang="en-US"/>
        </a:p>
      </dgm:t>
    </dgm:pt>
    <dgm:pt modelId="{3928679F-5921-4775-9F7D-5D43EFB3DAED}" type="sibTrans" cxnId="{43DAACEC-DEB3-429B-AC76-2574E42B8790}">
      <dgm:prSet/>
      <dgm:spPr/>
      <dgm:t>
        <a:bodyPr/>
        <a:lstStyle/>
        <a:p>
          <a:endParaRPr lang="en-US"/>
        </a:p>
      </dgm:t>
    </dgm:pt>
    <dgm:pt modelId="{82C7470F-0222-45F3-8E19-222CFF55B905}">
      <dgm:prSet/>
      <dgm:spPr/>
      <dgm:t>
        <a:bodyPr/>
        <a:lstStyle/>
        <a:p>
          <a:r>
            <a:rPr lang="en-US"/>
            <a:t>CUISINE DESCRIPTION Establishment (restaurant) cuisine</a:t>
          </a:r>
        </a:p>
      </dgm:t>
    </dgm:pt>
    <dgm:pt modelId="{6895FF27-50AC-40F1-B081-AB6B1D1ED386}" type="parTrans" cxnId="{C154F687-A0AF-4B25-BB75-E7C5B358B22F}">
      <dgm:prSet/>
      <dgm:spPr/>
      <dgm:t>
        <a:bodyPr/>
        <a:lstStyle/>
        <a:p>
          <a:endParaRPr lang="en-US"/>
        </a:p>
      </dgm:t>
    </dgm:pt>
    <dgm:pt modelId="{CE23E2BD-34D5-4F52-A133-04177F580835}" type="sibTrans" cxnId="{C154F687-A0AF-4B25-BB75-E7C5B358B22F}">
      <dgm:prSet/>
      <dgm:spPr/>
      <dgm:t>
        <a:bodyPr/>
        <a:lstStyle/>
        <a:p>
          <a:endParaRPr lang="en-US"/>
        </a:p>
      </dgm:t>
    </dgm:pt>
    <dgm:pt modelId="{F08821CA-FF5A-4FC1-BA42-11050D37E3DD}">
      <dgm:prSet/>
      <dgm:spPr/>
      <dgm:t>
        <a:bodyPr/>
        <a:lstStyle/>
        <a:p>
          <a:r>
            <a:rPr lang="en-US"/>
            <a:t>INSPECTION DATE</a:t>
          </a:r>
        </a:p>
      </dgm:t>
    </dgm:pt>
    <dgm:pt modelId="{C91DCFEC-ADC3-4C02-A83A-A4BD41F13A62}" type="parTrans" cxnId="{D3B4A96D-6A5F-4AD0-83CF-D4CCFD0061E2}">
      <dgm:prSet/>
      <dgm:spPr/>
      <dgm:t>
        <a:bodyPr/>
        <a:lstStyle/>
        <a:p>
          <a:endParaRPr lang="en-US"/>
        </a:p>
      </dgm:t>
    </dgm:pt>
    <dgm:pt modelId="{57FE9800-4A55-4316-ADD7-56B3EA8B5E12}" type="sibTrans" cxnId="{D3B4A96D-6A5F-4AD0-83CF-D4CCFD0061E2}">
      <dgm:prSet/>
      <dgm:spPr/>
      <dgm:t>
        <a:bodyPr/>
        <a:lstStyle/>
        <a:p>
          <a:endParaRPr lang="en-US"/>
        </a:p>
      </dgm:t>
    </dgm:pt>
    <dgm:pt modelId="{1117CAC3-0F98-4455-993D-A021EE6CC3A3}">
      <dgm:prSet/>
      <dgm:spPr/>
      <dgm:t>
        <a:bodyPr/>
        <a:lstStyle/>
        <a:p>
          <a:r>
            <a:rPr lang="en-US" dirty="0"/>
            <a:t>ACTION </a:t>
          </a:r>
        </a:p>
        <a:p>
          <a:r>
            <a:rPr lang="en-US" dirty="0"/>
            <a:t>Action associated with each establishment (restaurant) inspection</a:t>
          </a:r>
        </a:p>
      </dgm:t>
    </dgm:pt>
    <dgm:pt modelId="{E4921CFA-CA73-4FBA-A872-FBEF924D9931}" type="parTrans" cxnId="{B8E6C115-1237-40E7-99F6-478863A1A70B}">
      <dgm:prSet/>
      <dgm:spPr/>
      <dgm:t>
        <a:bodyPr/>
        <a:lstStyle/>
        <a:p>
          <a:endParaRPr lang="en-US"/>
        </a:p>
      </dgm:t>
    </dgm:pt>
    <dgm:pt modelId="{46445AB4-0245-4C75-8081-C38CFAF922E5}" type="sibTrans" cxnId="{B8E6C115-1237-40E7-99F6-478863A1A70B}">
      <dgm:prSet/>
      <dgm:spPr/>
      <dgm:t>
        <a:bodyPr/>
        <a:lstStyle/>
        <a:p>
          <a:endParaRPr lang="en-US"/>
        </a:p>
      </dgm:t>
    </dgm:pt>
    <dgm:pt modelId="{3B40C6A8-CFEE-4EDB-8951-040301248CE8}">
      <dgm:prSet/>
      <dgm:spPr/>
      <dgm:t>
        <a:bodyPr/>
        <a:lstStyle/>
        <a:p>
          <a:r>
            <a:rPr lang="en-US"/>
            <a:t>VIOLATION CODE Violation code associated with an establishment (restaurant) inspection</a:t>
          </a:r>
        </a:p>
      </dgm:t>
    </dgm:pt>
    <dgm:pt modelId="{6DAC4F72-B250-4A58-A9F2-A8F5B4D7FA7B}" type="parTrans" cxnId="{80710072-E2D8-4579-93D8-29C2B35BC248}">
      <dgm:prSet/>
      <dgm:spPr/>
      <dgm:t>
        <a:bodyPr/>
        <a:lstStyle/>
        <a:p>
          <a:endParaRPr lang="en-US"/>
        </a:p>
      </dgm:t>
    </dgm:pt>
    <dgm:pt modelId="{43FC5DFE-06B3-47D4-A39E-98D3E338EDD1}" type="sibTrans" cxnId="{80710072-E2D8-4579-93D8-29C2B35BC248}">
      <dgm:prSet/>
      <dgm:spPr/>
      <dgm:t>
        <a:bodyPr/>
        <a:lstStyle/>
        <a:p>
          <a:endParaRPr lang="en-US"/>
        </a:p>
      </dgm:t>
    </dgm:pt>
    <dgm:pt modelId="{EE027878-3271-4DFD-9B12-EE568E683CA1}">
      <dgm:prSet/>
      <dgm:spPr/>
      <dgm:t>
        <a:bodyPr/>
        <a:lstStyle/>
        <a:p>
          <a:r>
            <a:rPr lang="en-US" dirty="0"/>
            <a:t>VIOLATION DESCRIPTION </a:t>
          </a:r>
        </a:p>
        <a:p>
          <a:r>
            <a:rPr lang="en-US" dirty="0"/>
            <a:t>Violation description associated with an establishment  (restaurant) inspection</a:t>
          </a:r>
        </a:p>
      </dgm:t>
    </dgm:pt>
    <dgm:pt modelId="{50337F84-4ED3-40ED-9D4F-7971EB09BB8C}" type="parTrans" cxnId="{BD153CEF-364F-4E5C-A1E5-4DDCE98EFCBD}">
      <dgm:prSet/>
      <dgm:spPr/>
      <dgm:t>
        <a:bodyPr/>
        <a:lstStyle/>
        <a:p>
          <a:endParaRPr lang="en-US"/>
        </a:p>
      </dgm:t>
    </dgm:pt>
    <dgm:pt modelId="{D18DB2E2-3540-4846-9248-57626DCB84A7}" type="sibTrans" cxnId="{BD153CEF-364F-4E5C-A1E5-4DDCE98EFCBD}">
      <dgm:prSet/>
      <dgm:spPr/>
      <dgm:t>
        <a:bodyPr/>
        <a:lstStyle/>
        <a:p>
          <a:endParaRPr lang="en-US"/>
        </a:p>
      </dgm:t>
    </dgm:pt>
    <dgm:pt modelId="{55C5E257-65D3-4BBA-8A3B-B71F11604471}">
      <dgm:prSet/>
      <dgm:spPr/>
      <dgm:t>
        <a:bodyPr/>
        <a:lstStyle/>
        <a:p>
          <a:r>
            <a:rPr lang="en-US"/>
            <a:t>CRITICAL VIOLATION Indicator of critical violation</a:t>
          </a:r>
        </a:p>
      </dgm:t>
    </dgm:pt>
    <dgm:pt modelId="{6351AFBD-107C-4823-B714-F49EED56A2C4}" type="parTrans" cxnId="{A05130A1-6F36-43B7-B7AF-8332E84AFDB3}">
      <dgm:prSet/>
      <dgm:spPr/>
      <dgm:t>
        <a:bodyPr/>
        <a:lstStyle/>
        <a:p>
          <a:endParaRPr lang="en-US"/>
        </a:p>
      </dgm:t>
    </dgm:pt>
    <dgm:pt modelId="{C8BE3753-6CE8-4242-B075-E0367D8C5FFD}" type="sibTrans" cxnId="{A05130A1-6F36-43B7-B7AF-8332E84AFDB3}">
      <dgm:prSet/>
      <dgm:spPr/>
      <dgm:t>
        <a:bodyPr/>
        <a:lstStyle/>
        <a:p>
          <a:endParaRPr lang="en-US"/>
        </a:p>
      </dgm:t>
    </dgm:pt>
    <dgm:pt modelId="{8AE87C39-2CF6-2641-B2D9-2C1771863FE4}" type="pres">
      <dgm:prSet presAssocID="{8A1701F5-5722-4DCC-9DD7-3BF2C29D8B70}" presName="linear" presStyleCnt="0">
        <dgm:presLayoutVars>
          <dgm:animLvl val="lvl"/>
          <dgm:resizeHandles val="exact"/>
        </dgm:presLayoutVars>
      </dgm:prSet>
      <dgm:spPr/>
    </dgm:pt>
    <dgm:pt modelId="{CDAFF2C0-375B-B14E-8379-05AB7749A91E}" type="pres">
      <dgm:prSet presAssocID="{5DCE25D8-F57E-43AA-ADC1-3B91A2F05DC5}" presName="parentText" presStyleLbl="node1" presStyleIdx="0" presStyleCnt="7">
        <dgm:presLayoutVars>
          <dgm:chMax val="0"/>
          <dgm:bulletEnabled val="1"/>
        </dgm:presLayoutVars>
      </dgm:prSet>
      <dgm:spPr/>
    </dgm:pt>
    <dgm:pt modelId="{19C6D1A3-50DA-974C-9C18-B4878765C9D8}" type="pres">
      <dgm:prSet presAssocID="{3928679F-5921-4775-9F7D-5D43EFB3DAED}" presName="spacer" presStyleCnt="0"/>
      <dgm:spPr/>
    </dgm:pt>
    <dgm:pt modelId="{06544BD0-B035-864C-99B8-9585E9D3A513}" type="pres">
      <dgm:prSet presAssocID="{82C7470F-0222-45F3-8E19-222CFF55B905}" presName="parentText" presStyleLbl="node1" presStyleIdx="1" presStyleCnt="7">
        <dgm:presLayoutVars>
          <dgm:chMax val="0"/>
          <dgm:bulletEnabled val="1"/>
        </dgm:presLayoutVars>
      </dgm:prSet>
      <dgm:spPr/>
    </dgm:pt>
    <dgm:pt modelId="{3EF906D7-1BE7-8841-B02A-B60A02F2A7A0}" type="pres">
      <dgm:prSet presAssocID="{CE23E2BD-34D5-4F52-A133-04177F580835}" presName="spacer" presStyleCnt="0"/>
      <dgm:spPr/>
    </dgm:pt>
    <dgm:pt modelId="{01E5CB16-CDE6-9C41-B4E0-DD488008A045}" type="pres">
      <dgm:prSet presAssocID="{F08821CA-FF5A-4FC1-BA42-11050D37E3DD}" presName="parentText" presStyleLbl="node1" presStyleIdx="2" presStyleCnt="7">
        <dgm:presLayoutVars>
          <dgm:chMax val="0"/>
          <dgm:bulletEnabled val="1"/>
        </dgm:presLayoutVars>
      </dgm:prSet>
      <dgm:spPr/>
    </dgm:pt>
    <dgm:pt modelId="{D082CB68-49EE-6F47-82F2-F21407FCDD2D}" type="pres">
      <dgm:prSet presAssocID="{57FE9800-4A55-4316-ADD7-56B3EA8B5E12}" presName="spacer" presStyleCnt="0"/>
      <dgm:spPr/>
    </dgm:pt>
    <dgm:pt modelId="{2D034471-142C-024F-B9D0-7AF247D4D413}" type="pres">
      <dgm:prSet presAssocID="{1117CAC3-0F98-4455-993D-A021EE6CC3A3}" presName="parentText" presStyleLbl="node1" presStyleIdx="3" presStyleCnt="7">
        <dgm:presLayoutVars>
          <dgm:chMax val="0"/>
          <dgm:bulletEnabled val="1"/>
        </dgm:presLayoutVars>
      </dgm:prSet>
      <dgm:spPr/>
    </dgm:pt>
    <dgm:pt modelId="{21263A69-E113-144F-A533-49AE92B4756F}" type="pres">
      <dgm:prSet presAssocID="{46445AB4-0245-4C75-8081-C38CFAF922E5}" presName="spacer" presStyleCnt="0"/>
      <dgm:spPr/>
    </dgm:pt>
    <dgm:pt modelId="{A964A156-6175-2147-A8F7-A7A79CEFB5D2}" type="pres">
      <dgm:prSet presAssocID="{3B40C6A8-CFEE-4EDB-8951-040301248CE8}" presName="parentText" presStyleLbl="node1" presStyleIdx="4" presStyleCnt="7">
        <dgm:presLayoutVars>
          <dgm:chMax val="0"/>
          <dgm:bulletEnabled val="1"/>
        </dgm:presLayoutVars>
      </dgm:prSet>
      <dgm:spPr/>
    </dgm:pt>
    <dgm:pt modelId="{F494C462-CD2C-CB44-B3EE-A971CEB28121}" type="pres">
      <dgm:prSet presAssocID="{43FC5DFE-06B3-47D4-A39E-98D3E338EDD1}" presName="spacer" presStyleCnt="0"/>
      <dgm:spPr/>
    </dgm:pt>
    <dgm:pt modelId="{B6FD4953-1586-8A4C-858C-8604893E6098}" type="pres">
      <dgm:prSet presAssocID="{EE027878-3271-4DFD-9B12-EE568E683CA1}" presName="parentText" presStyleLbl="node1" presStyleIdx="5" presStyleCnt="7">
        <dgm:presLayoutVars>
          <dgm:chMax val="0"/>
          <dgm:bulletEnabled val="1"/>
        </dgm:presLayoutVars>
      </dgm:prSet>
      <dgm:spPr/>
    </dgm:pt>
    <dgm:pt modelId="{B2C903B7-4BA4-5044-B844-564CAC0C3279}" type="pres">
      <dgm:prSet presAssocID="{D18DB2E2-3540-4846-9248-57626DCB84A7}" presName="spacer" presStyleCnt="0"/>
      <dgm:spPr/>
    </dgm:pt>
    <dgm:pt modelId="{4107ADAE-23F7-1E44-9624-4CDCABE3AC0C}" type="pres">
      <dgm:prSet presAssocID="{55C5E257-65D3-4BBA-8A3B-B71F11604471}" presName="parentText" presStyleLbl="node1" presStyleIdx="6" presStyleCnt="7">
        <dgm:presLayoutVars>
          <dgm:chMax val="0"/>
          <dgm:bulletEnabled val="1"/>
        </dgm:presLayoutVars>
      </dgm:prSet>
      <dgm:spPr/>
    </dgm:pt>
  </dgm:ptLst>
  <dgm:cxnLst>
    <dgm:cxn modelId="{9BDB7D07-FC93-8746-BDCD-70B08F5D1692}" type="presOf" srcId="{F08821CA-FF5A-4FC1-BA42-11050D37E3DD}" destId="{01E5CB16-CDE6-9C41-B4E0-DD488008A045}" srcOrd="0" destOrd="0" presId="urn:microsoft.com/office/officeart/2005/8/layout/vList2"/>
    <dgm:cxn modelId="{B8E6C115-1237-40E7-99F6-478863A1A70B}" srcId="{8A1701F5-5722-4DCC-9DD7-3BF2C29D8B70}" destId="{1117CAC3-0F98-4455-993D-A021EE6CC3A3}" srcOrd="3" destOrd="0" parTransId="{E4921CFA-CA73-4FBA-A872-FBEF924D9931}" sibTransId="{46445AB4-0245-4C75-8081-C38CFAF922E5}"/>
    <dgm:cxn modelId="{C110BE25-93F7-3944-9D1C-9180E4EF45A7}" type="presOf" srcId="{1117CAC3-0F98-4455-993D-A021EE6CC3A3}" destId="{2D034471-142C-024F-B9D0-7AF247D4D413}" srcOrd="0" destOrd="0" presId="urn:microsoft.com/office/officeart/2005/8/layout/vList2"/>
    <dgm:cxn modelId="{A119C13C-1E4C-2C4E-990A-9B413F605904}" type="presOf" srcId="{5DCE25D8-F57E-43AA-ADC1-3B91A2F05DC5}" destId="{CDAFF2C0-375B-B14E-8379-05AB7749A91E}" srcOrd="0" destOrd="0" presId="urn:microsoft.com/office/officeart/2005/8/layout/vList2"/>
    <dgm:cxn modelId="{163A7E60-200F-D441-B082-016BC0952FDB}" type="presOf" srcId="{EE027878-3271-4DFD-9B12-EE568E683CA1}" destId="{B6FD4953-1586-8A4C-858C-8604893E6098}" srcOrd="0" destOrd="0" presId="urn:microsoft.com/office/officeart/2005/8/layout/vList2"/>
    <dgm:cxn modelId="{D3B4A96D-6A5F-4AD0-83CF-D4CCFD0061E2}" srcId="{8A1701F5-5722-4DCC-9DD7-3BF2C29D8B70}" destId="{F08821CA-FF5A-4FC1-BA42-11050D37E3DD}" srcOrd="2" destOrd="0" parTransId="{C91DCFEC-ADC3-4C02-A83A-A4BD41F13A62}" sibTransId="{57FE9800-4A55-4316-ADD7-56B3EA8B5E12}"/>
    <dgm:cxn modelId="{80710072-E2D8-4579-93D8-29C2B35BC248}" srcId="{8A1701F5-5722-4DCC-9DD7-3BF2C29D8B70}" destId="{3B40C6A8-CFEE-4EDB-8951-040301248CE8}" srcOrd="4" destOrd="0" parTransId="{6DAC4F72-B250-4A58-A9F2-A8F5B4D7FA7B}" sibTransId="{43FC5DFE-06B3-47D4-A39E-98D3E338EDD1}"/>
    <dgm:cxn modelId="{58598E7D-FBAC-6F4F-97FE-9AADD8D5B6FE}" type="presOf" srcId="{55C5E257-65D3-4BBA-8A3B-B71F11604471}" destId="{4107ADAE-23F7-1E44-9624-4CDCABE3AC0C}" srcOrd="0" destOrd="0" presId="urn:microsoft.com/office/officeart/2005/8/layout/vList2"/>
    <dgm:cxn modelId="{C903CA7D-260F-214F-810E-ED4191B440E3}" type="presOf" srcId="{82C7470F-0222-45F3-8E19-222CFF55B905}" destId="{06544BD0-B035-864C-99B8-9585E9D3A513}" srcOrd="0" destOrd="0" presId="urn:microsoft.com/office/officeart/2005/8/layout/vList2"/>
    <dgm:cxn modelId="{C154F687-A0AF-4B25-BB75-E7C5B358B22F}" srcId="{8A1701F5-5722-4DCC-9DD7-3BF2C29D8B70}" destId="{82C7470F-0222-45F3-8E19-222CFF55B905}" srcOrd="1" destOrd="0" parTransId="{6895FF27-50AC-40F1-B081-AB6B1D1ED386}" sibTransId="{CE23E2BD-34D5-4F52-A133-04177F580835}"/>
    <dgm:cxn modelId="{A05130A1-6F36-43B7-B7AF-8332E84AFDB3}" srcId="{8A1701F5-5722-4DCC-9DD7-3BF2C29D8B70}" destId="{55C5E257-65D3-4BBA-8A3B-B71F11604471}" srcOrd="6" destOrd="0" parTransId="{6351AFBD-107C-4823-B714-F49EED56A2C4}" sibTransId="{C8BE3753-6CE8-4242-B075-E0367D8C5FFD}"/>
    <dgm:cxn modelId="{6493D2AE-0D98-1D4D-B1BE-8E4F3F235828}" type="presOf" srcId="{8A1701F5-5722-4DCC-9DD7-3BF2C29D8B70}" destId="{8AE87C39-2CF6-2641-B2D9-2C1771863FE4}" srcOrd="0" destOrd="0" presId="urn:microsoft.com/office/officeart/2005/8/layout/vList2"/>
    <dgm:cxn modelId="{88FB55E1-D1B8-8B4D-B719-F9EDA4E89AA8}" type="presOf" srcId="{3B40C6A8-CFEE-4EDB-8951-040301248CE8}" destId="{A964A156-6175-2147-A8F7-A7A79CEFB5D2}" srcOrd="0" destOrd="0" presId="urn:microsoft.com/office/officeart/2005/8/layout/vList2"/>
    <dgm:cxn modelId="{43DAACEC-DEB3-429B-AC76-2574E42B8790}" srcId="{8A1701F5-5722-4DCC-9DD7-3BF2C29D8B70}" destId="{5DCE25D8-F57E-43AA-ADC1-3B91A2F05DC5}" srcOrd="0" destOrd="0" parTransId="{802ADD00-08C2-450A-A2E0-3C005BEF4583}" sibTransId="{3928679F-5921-4775-9F7D-5D43EFB3DAED}"/>
    <dgm:cxn modelId="{BD153CEF-364F-4E5C-A1E5-4DDCE98EFCBD}" srcId="{8A1701F5-5722-4DCC-9DD7-3BF2C29D8B70}" destId="{EE027878-3271-4DFD-9B12-EE568E683CA1}" srcOrd="5" destOrd="0" parTransId="{50337F84-4ED3-40ED-9D4F-7971EB09BB8C}" sibTransId="{D18DB2E2-3540-4846-9248-57626DCB84A7}"/>
    <dgm:cxn modelId="{58B5D114-CBAC-BE4D-8453-7E681F762C14}" type="presParOf" srcId="{8AE87C39-2CF6-2641-B2D9-2C1771863FE4}" destId="{CDAFF2C0-375B-B14E-8379-05AB7749A91E}" srcOrd="0" destOrd="0" presId="urn:microsoft.com/office/officeart/2005/8/layout/vList2"/>
    <dgm:cxn modelId="{6CF7A2D2-2F03-C146-A406-BD7AE9FB6FCD}" type="presParOf" srcId="{8AE87C39-2CF6-2641-B2D9-2C1771863FE4}" destId="{19C6D1A3-50DA-974C-9C18-B4878765C9D8}" srcOrd="1" destOrd="0" presId="urn:microsoft.com/office/officeart/2005/8/layout/vList2"/>
    <dgm:cxn modelId="{E3D80304-98A1-5344-8D0E-BCB9F46E95CA}" type="presParOf" srcId="{8AE87C39-2CF6-2641-B2D9-2C1771863FE4}" destId="{06544BD0-B035-864C-99B8-9585E9D3A513}" srcOrd="2" destOrd="0" presId="urn:microsoft.com/office/officeart/2005/8/layout/vList2"/>
    <dgm:cxn modelId="{40155425-1302-A54B-9D41-93A0ECF8D8FA}" type="presParOf" srcId="{8AE87C39-2CF6-2641-B2D9-2C1771863FE4}" destId="{3EF906D7-1BE7-8841-B02A-B60A02F2A7A0}" srcOrd="3" destOrd="0" presId="urn:microsoft.com/office/officeart/2005/8/layout/vList2"/>
    <dgm:cxn modelId="{7BDED591-26AE-1241-9082-CEE7CF8164EA}" type="presParOf" srcId="{8AE87C39-2CF6-2641-B2D9-2C1771863FE4}" destId="{01E5CB16-CDE6-9C41-B4E0-DD488008A045}" srcOrd="4" destOrd="0" presId="urn:microsoft.com/office/officeart/2005/8/layout/vList2"/>
    <dgm:cxn modelId="{6CBF0507-3061-054E-86CB-EA9D8E57BBE3}" type="presParOf" srcId="{8AE87C39-2CF6-2641-B2D9-2C1771863FE4}" destId="{D082CB68-49EE-6F47-82F2-F21407FCDD2D}" srcOrd="5" destOrd="0" presId="urn:microsoft.com/office/officeart/2005/8/layout/vList2"/>
    <dgm:cxn modelId="{0E72AC19-E041-4E42-9DF3-CDF0BC77F188}" type="presParOf" srcId="{8AE87C39-2CF6-2641-B2D9-2C1771863FE4}" destId="{2D034471-142C-024F-B9D0-7AF247D4D413}" srcOrd="6" destOrd="0" presId="urn:microsoft.com/office/officeart/2005/8/layout/vList2"/>
    <dgm:cxn modelId="{3A7C53EC-A01D-7540-BB23-F46288EA8144}" type="presParOf" srcId="{8AE87C39-2CF6-2641-B2D9-2C1771863FE4}" destId="{21263A69-E113-144F-A533-49AE92B4756F}" srcOrd="7" destOrd="0" presId="urn:microsoft.com/office/officeart/2005/8/layout/vList2"/>
    <dgm:cxn modelId="{41F0ADCC-6FE5-2943-8652-1AC7BCDDF748}" type="presParOf" srcId="{8AE87C39-2CF6-2641-B2D9-2C1771863FE4}" destId="{A964A156-6175-2147-A8F7-A7A79CEFB5D2}" srcOrd="8" destOrd="0" presId="urn:microsoft.com/office/officeart/2005/8/layout/vList2"/>
    <dgm:cxn modelId="{E9FA56AB-CF9C-5B4E-999F-65A8A3B0CD7A}" type="presParOf" srcId="{8AE87C39-2CF6-2641-B2D9-2C1771863FE4}" destId="{F494C462-CD2C-CB44-B3EE-A971CEB28121}" srcOrd="9" destOrd="0" presId="urn:microsoft.com/office/officeart/2005/8/layout/vList2"/>
    <dgm:cxn modelId="{4649AA55-DA7B-5746-B054-0906B6BD55BF}" type="presParOf" srcId="{8AE87C39-2CF6-2641-B2D9-2C1771863FE4}" destId="{B6FD4953-1586-8A4C-858C-8604893E6098}" srcOrd="10" destOrd="0" presId="urn:microsoft.com/office/officeart/2005/8/layout/vList2"/>
    <dgm:cxn modelId="{A7903C45-0DB3-7249-89C8-1E1A6286BBEE}" type="presParOf" srcId="{8AE87C39-2CF6-2641-B2D9-2C1771863FE4}" destId="{B2C903B7-4BA4-5044-B844-564CAC0C3279}" srcOrd="11" destOrd="0" presId="urn:microsoft.com/office/officeart/2005/8/layout/vList2"/>
    <dgm:cxn modelId="{617EB771-DCD5-6C40-BBA4-E678E382CD4C}" type="presParOf" srcId="{8AE87C39-2CF6-2641-B2D9-2C1771863FE4}" destId="{4107ADAE-23F7-1E44-9624-4CDCABE3AC0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6E0CF6-2925-4EEC-89B8-24D7EB79D90F}"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EFEA5C0C-26ED-48E5-B877-FF0EC4014BC7}">
      <dgm:prSet/>
      <dgm:spPr/>
      <dgm:t>
        <a:bodyPr/>
        <a:lstStyle/>
        <a:p>
          <a:r>
            <a:rPr lang="en-US" b="1" dirty="0"/>
            <a:t>Correlated features, no overfitting, very noisy dataset with many missing values</a:t>
          </a:r>
        </a:p>
      </dgm:t>
    </dgm:pt>
    <dgm:pt modelId="{EB3BE926-9920-458A-8137-5F81864F873D}" type="parTrans" cxnId="{FE2EF2D0-8475-416E-877F-C86FE4FA3D1B}">
      <dgm:prSet/>
      <dgm:spPr/>
      <dgm:t>
        <a:bodyPr/>
        <a:lstStyle/>
        <a:p>
          <a:endParaRPr lang="en-US"/>
        </a:p>
      </dgm:t>
    </dgm:pt>
    <dgm:pt modelId="{306CB6A3-5BCB-4440-BCFD-F000CEC6D24F}" type="sibTrans" cxnId="{FE2EF2D0-8475-416E-877F-C86FE4FA3D1B}">
      <dgm:prSet/>
      <dgm:spPr/>
      <dgm:t>
        <a:bodyPr/>
        <a:lstStyle/>
        <a:p>
          <a:endParaRPr lang="en-US"/>
        </a:p>
      </dgm:t>
    </dgm:pt>
    <dgm:pt modelId="{4BE48AA5-2033-4523-9173-7454B7C05C83}">
      <dgm:prSet/>
      <dgm:spPr/>
      <dgm:t>
        <a:bodyPr/>
        <a:lstStyle/>
        <a:p>
          <a:r>
            <a:rPr lang="en-US" b="1" dirty="0"/>
            <a:t>GBM doesn’t perform well with noisy dataset and huge missing values</a:t>
          </a:r>
        </a:p>
      </dgm:t>
    </dgm:pt>
    <dgm:pt modelId="{4BB078A2-08FF-42B9-A26D-FAFE36F855DC}" type="parTrans" cxnId="{9914F966-AD01-49E8-82FE-2E349292076D}">
      <dgm:prSet/>
      <dgm:spPr/>
      <dgm:t>
        <a:bodyPr/>
        <a:lstStyle/>
        <a:p>
          <a:endParaRPr lang="en-US"/>
        </a:p>
      </dgm:t>
    </dgm:pt>
    <dgm:pt modelId="{545E783E-5805-4C95-A841-43CBF1332B39}" type="sibTrans" cxnId="{9914F966-AD01-49E8-82FE-2E349292076D}">
      <dgm:prSet/>
      <dgm:spPr/>
      <dgm:t>
        <a:bodyPr/>
        <a:lstStyle/>
        <a:p>
          <a:endParaRPr lang="en-US"/>
        </a:p>
      </dgm:t>
    </dgm:pt>
    <dgm:pt modelId="{C020481E-91BA-4590-A758-F68C6AFCB45E}">
      <dgm:prSet/>
      <dgm:spPr/>
      <dgm:t>
        <a:bodyPr/>
        <a:lstStyle/>
        <a:p>
          <a:r>
            <a:rPr lang="en-US" b="1" dirty="0"/>
            <a:t>Why ordinal +RF  better than time series: Too many missing values, irregular steps</a:t>
          </a:r>
        </a:p>
      </dgm:t>
    </dgm:pt>
    <dgm:pt modelId="{B8A5101D-9C5C-4A0B-A49D-B5AC3294B3EC}" type="parTrans" cxnId="{492E5B42-0A19-4331-AAF3-F60C6FBB2E81}">
      <dgm:prSet/>
      <dgm:spPr/>
      <dgm:t>
        <a:bodyPr/>
        <a:lstStyle/>
        <a:p>
          <a:endParaRPr lang="en-US"/>
        </a:p>
      </dgm:t>
    </dgm:pt>
    <dgm:pt modelId="{7DCDAE84-A69B-4D14-91F5-C3EC87C57AA6}" type="sibTrans" cxnId="{492E5B42-0A19-4331-AAF3-F60C6FBB2E81}">
      <dgm:prSet/>
      <dgm:spPr/>
      <dgm:t>
        <a:bodyPr/>
        <a:lstStyle/>
        <a:p>
          <a:endParaRPr lang="en-US"/>
        </a:p>
      </dgm:t>
    </dgm:pt>
    <dgm:pt modelId="{B8B15C9C-0589-4FCB-AC1B-AE4F8207DEE3}">
      <dgm:prSet/>
      <dgm:spPr/>
      <dgm:t>
        <a:bodyPr/>
        <a:lstStyle/>
        <a:p>
          <a:r>
            <a:rPr lang="en-US" b="1" dirty="0"/>
            <a:t>Observations asynchronous</a:t>
          </a:r>
        </a:p>
      </dgm:t>
    </dgm:pt>
    <dgm:pt modelId="{27BEEAF3-BE61-4BE6-BF63-A30101D0FD3A}" type="parTrans" cxnId="{E9B42B0C-FB88-435E-9308-28832C1CB5A5}">
      <dgm:prSet/>
      <dgm:spPr/>
      <dgm:t>
        <a:bodyPr/>
        <a:lstStyle/>
        <a:p>
          <a:endParaRPr lang="en-US"/>
        </a:p>
      </dgm:t>
    </dgm:pt>
    <dgm:pt modelId="{23CEBB12-2B45-4F5A-ACF6-40DEB899A930}" type="sibTrans" cxnId="{E9B42B0C-FB88-435E-9308-28832C1CB5A5}">
      <dgm:prSet/>
      <dgm:spPr/>
      <dgm:t>
        <a:bodyPr/>
        <a:lstStyle/>
        <a:p>
          <a:endParaRPr lang="en-US"/>
        </a:p>
      </dgm:t>
    </dgm:pt>
    <dgm:pt modelId="{8078674F-CCE7-42FF-B6AE-F68B5E6E1413}">
      <dgm:prSet/>
      <dgm:spPr/>
      <dgm:t>
        <a:bodyPr/>
        <a:lstStyle/>
        <a:p>
          <a:r>
            <a:rPr lang="en-US" b="1" dirty="0"/>
            <a:t>Distribution of time between  inspections is random</a:t>
          </a:r>
        </a:p>
      </dgm:t>
    </dgm:pt>
    <dgm:pt modelId="{09719509-78E6-4213-8607-8F6B5BAAC76D}" type="parTrans" cxnId="{5B4A25BC-EE3D-48F0-B293-DE0807003997}">
      <dgm:prSet/>
      <dgm:spPr/>
      <dgm:t>
        <a:bodyPr/>
        <a:lstStyle/>
        <a:p>
          <a:endParaRPr lang="en-US"/>
        </a:p>
      </dgm:t>
    </dgm:pt>
    <dgm:pt modelId="{3EDEA777-3A8B-4B34-BF4C-A55BB599371A}" type="sibTrans" cxnId="{5B4A25BC-EE3D-48F0-B293-DE0807003997}">
      <dgm:prSet/>
      <dgm:spPr/>
      <dgm:t>
        <a:bodyPr/>
        <a:lstStyle/>
        <a:p>
          <a:endParaRPr lang="en-US"/>
        </a:p>
      </dgm:t>
    </dgm:pt>
    <dgm:pt modelId="{C94BD0E5-5408-4366-ACAB-8FBA7C0D4544}">
      <dgm:prSet/>
      <dgm:spPr/>
      <dgm:t>
        <a:bodyPr/>
        <a:lstStyle/>
        <a:p>
          <a:r>
            <a:rPr lang="en-US" b="1" dirty="0"/>
            <a:t>how robust is your predictions: Very robust as it take the average of many trees predictions.</a:t>
          </a:r>
        </a:p>
      </dgm:t>
    </dgm:pt>
    <dgm:pt modelId="{5CD58DE8-68E7-49EF-AA36-7CF39274BEF5}" type="parTrans" cxnId="{8ECF69EF-DAF5-47AF-BBBC-3518711EF63D}">
      <dgm:prSet/>
      <dgm:spPr/>
      <dgm:t>
        <a:bodyPr/>
        <a:lstStyle/>
        <a:p>
          <a:endParaRPr lang="en-US"/>
        </a:p>
      </dgm:t>
    </dgm:pt>
    <dgm:pt modelId="{51D295C3-D69A-4B6F-A907-0C65492A96F1}" type="sibTrans" cxnId="{8ECF69EF-DAF5-47AF-BBBC-3518711EF63D}">
      <dgm:prSet/>
      <dgm:spPr/>
      <dgm:t>
        <a:bodyPr/>
        <a:lstStyle/>
        <a:p>
          <a:endParaRPr lang="en-US"/>
        </a:p>
      </dgm:t>
    </dgm:pt>
    <dgm:pt modelId="{A8451301-AC22-124F-B7E0-3127F9876C74}" type="pres">
      <dgm:prSet presAssocID="{536E0CF6-2925-4EEC-89B8-24D7EB79D90F}" presName="diagram" presStyleCnt="0">
        <dgm:presLayoutVars>
          <dgm:dir/>
          <dgm:resizeHandles val="exact"/>
        </dgm:presLayoutVars>
      </dgm:prSet>
      <dgm:spPr/>
    </dgm:pt>
    <dgm:pt modelId="{53664FD1-990D-1241-A859-B42BFA99BF7E}" type="pres">
      <dgm:prSet presAssocID="{EFEA5C0C-26ED-48E5-B877-FF0EC4014BC7}" presName="node" presStyleLbl="node1" presStyleIdx="0" presStyleCnt="6">
        <dgm:presLayoutVars>
          <dgm:bulletEnabled val="1"/>
        </dgm:presLayoutVars>
      </dgm:prSet>
      <dgm:spPr/>
    </dgm:pt>
    <dgm:pt modelId="{1EFB377F-8E04-5B47-8A3C-8155DAAA3BD7}" type="pres">
      <dgm:prSet presAssocID="{306CB6A3-5BCB-4440-BCFD-F000CEC6D24F}" presName="sibTrans" presStyleCnt="0"/>
      <dgm:spPr/>
    </dgm:pt>
    <dgm:pt modelId="{658C2334-F747-0048-A275-26B5E31A24E6}" type="pres">
      <dgm:prSet presAssocID="{4BE48AA5-2033-4523-9173-7454B7C05C83}" presName="node" presStyleLbl="node1" presStyleIdx="1" presStyleCnt="6">
        <dgm:presLayoutVars>
          <dgm:bulletEnabled val="1"/>
        </dgm:presLayoutVars>
      </dgm:prSet>
      <dgm:spPr/>
    </dgm:pt>
    <dgm:pt modelId="{348F23E4-0DB7-CD4E-8A45-B804CE921DBD}" type="pres">
      <dgm:prSet presAssocID="{545E783E-5805-4C95-A841-43CBF1332B39}" presName="sibTrans" presStyleCnt="0"/>
      <dgm:spPr/>
    </dgm:pt>
    <dgm:pt modelId="{E82F5E8A-9B8F-F847-B6A4-5662B4AB6367}" type="pres">
      <dgm:prSet presAssocID="{C020481E-91BA-4590-A758-F68C6AFCB45E}" presName="node" presStyleLbl="node1" presStyleIdx="2" presStyleCnt="6">
        <dgm:presLayoutVars>
          <dgm:bulletEnabled val="1"/>
        </dgm:presLayoutVars>
      </dgm:prSet>
      <dgm:spPr/>
    </dgm:pt>
    <dgm:pt modelId="{33659424-D4DD-8944-84BB-CBD66A6F5FB6}" type="pres">
      <dgm:prSet presAssocID="{7DCDAE84-A69B-4D14-91F5-C3EC87C57AA6}" presName="sibTrans" presStyleCnt="0"/>
      <dgm:spPr/>
    </dgm:pt>
    <dgm:pt modelId="{2EDCCC3A-0772-D645-A11F-CA16AF794CB5}" type="pres">
      <dgm:prSet presAssocID="{B8B15C9C-0589-4FCB-AC1B-AE4F8207DEE3}" presName="node" presStyleLbl="node1" presStyleIdx="3" presStyleCnt="6">
        <dgm:presLayoutVars>
          <dgm:bulletEnabled val="1"/>
        </dgm:presLayoutVars>
      </dgm:prSet>
      <dgm:spPr/>
    </dgm:pt>
    <dgm:pt modelId="{7C726192-5FCE-FF46-8E34-0E903039E61E}" type="pres">
      <dgm:prSet presAssocID="{23CEBB12-2B45-4F5A-ACF6-40DEB899A930}" presName="sibTrans" presStyleCnt="0"/>
      <dgm:spPr/>
    </dgm:pt>
    <dgm:pt modelId="{93151C49-D59E-8546-8DE2-886565668992}" type="pres">
      <dgm:prSet presAssocID="{8078674F-CCE7-42FF-B6AE-F68B5E6E1413}" presName="node" presStyleLbl="node1" presStyleIdx="4" presStyleCnt="6">
        <dgm:presLayoutVars>
          <dgm:bulletEnabled val="1"/>
        </dgm:presLayoutVars>
      </dgm:prSet>
      <dgm:spPr/>
    </dgm:pt>
    <dgm:pt modelId="{65C7ACFF-73B7-D548-AB4F-46ABF1E3D170}" type="pres">
      <dgm:prSet presAssocID="{3EDEA777-3A8B-4B34-BF4C-A55BB599371A}" presName="sibTrans" presStyleCnt="0"/>
      <dgm:spPr/>
    </dgm:pt>
    <dgm:pt modelId="{B6569EFB-5043-C240-B168-B033E41F384E}" type="pres">
      <dgm:prSet presAssocID="{C94BD0E5-5408-4366-ACAB-8FBA7C0D4544}" presName="node" presStyleLbl="node1" presStyleIdx="5" presStyleCnt="6">
        <dgm:presLayoutVars>
          <dgm:bulletEnabled val="1"/>
        </dgm:presLayoutVars>
      </dgm:prSet>
      <dgm:spPr/>
    </dgm:pt>
  </dgm:ptLst>
  <dgm:cxnLst>
    <dgm:cxn modelId="{EF30B001-19A7-3448-AD26-589ACFF81A75}" type="presOf" srcId="{C020481E-91BA-4590-A758-F68C6AFCB45E}" destId="{E82F5E8A-9B8F-F847-B6A4-5662B4AB6367}" srcOrd="0" destOrd="0" presId="urn:microsoft.com/office/officeart/2005/8/layout/default"/>
    <dgm:cxn modelId="{E9B42B0C-FB88-435E-9308-28832C1CB5A5}" srcId="{536E0CF6-2925-4EEC-89B8-24D7EB79D90F}" destId="{B8B15C9C-0589-4FCB-AC1B-AE4F8207DEE3}" srcOrd="3" destOrd="0" parTransId="{27BEEAF3-BE61-4BE6-BF63-A30101D0FD3A}" sibTransId="{23CEBB12-2B45-4F5A-ACF6-40DEB899A930}"/>
    <dgm:cxn modelId="{CB57AF39-C976-7345-A774-FF9545016C97}" type="presOf" srcId="{C94BD0E5-5408-4366-ACAB-8FBA7C0D4544}" destId="{B6569EFB-5043-C240-B168-B033E41F384E}" srcOrd="0" destOrd="0" presId="urn:microsoft.com/office/officeart/2005/8/layout/default"/>
    <dgm:cxn modelId="{492E5B42-0A19-4331-AAF3-F60C6FBB2E81}" srcId="{536E0CF6-2925-4EEC-89B8-24D7EB79D90F}" destId="{C020481E-91BA-4590-A758-F68C6AFCB45E}" srcOrd="2" destOrd="0" parTransId="{B8A5101D-9C5C-4A0B-A49D-B5AC3294B3EC}" sibTransId="{7DCDAE84-A69B-4D14-91F5-C3EC87C57AA6}"/>
    <dgm:cxn modelId="{B28F1851-D70D-944E-B43E-1555FC3E0098}" type="presOf" srcId="{536E0CF6-2925-4EEC-89B8-24D7EB79D90F}" destId="{A8451301-AC22-124F-B7E0-3127F9876C74}" srcOrd="0" destOrd="0" presId="urn:microsoft.com/office/officeart/2005/8/layout/default"/>
    <dgm:cxn modelId="{1C0C8365-0471-E84E-87C7-76095E56EE0F}" type="presOf" srcId="{8078674F-CCE7-42FF-B6AE-F68B5E6E1413}" destId="{93151C49-D59E-8546-8DE2-886565668992}" srcOrd="0" destOrd="0" presId="urn:microsoft.com/office/officeart/2005/8/layout/default"/>
    <dgm:cxn modelId="{9914F966-AD01-49E8-82FE-2E349292076D}" srcId="{536E0CF6-2925-4EEC-89B8-24D7EB79D90F}" destId="{4BE48AA5-2033-4523-9173-7454B7C05C83}" srcOrd="1" destOrd="0" parTransId="{4BB078A2-08FF-42B9-A26D-FAFE36F855DC}" sibTransId="{545E783E-5805-4C95-A841-43CBF1332B39}"/>
    <dgm:cxn modelId="{826168B7-499C-004F-B7BE-F536919D3179}" type="presOf" srcId="{B8B15C9C-0589-4FCB-AC1B-AE4F8207DEE3}" destId="{2EDCCC3A-0772-D645-A11F-CA16AF794CB5}" srcOrd="0" destOrd="0" presId="urn:microsoft.com/office/officeart/2005/8/layout/default"/>
    <dgm:cxn modelId="{5B4A25BC-EE3D-48F0-B293-DE0807003997}" srcId="{536E0CF6-2925-4EEC-89B8-24D7EB79D90F}" destId="{8078674F-CCE7-42FF-B6AE-F68B5E6E1413}" srcOrd="4" destOrd="0" parTransId="{09719509-78E6-4213-8607-8F6B5BAAC76D}" sibTransId="{3EDEA777-3A8B-4B34-BF4C-A55BB599371A}"/>
    <dgm:cxn modelId="{FE2EF2D0-8475-416E-877F-C86FE4FA3D1B}" srcId="{536E0CF6-2925-4EEC-89B8-24D7EB79D90F}" destId="{EFEA5C0C-26ED-48E5-B877-FF0EC4014BC7}" srcOrd="0" destOrd="0" parTransId="{EB3BE926-9920-458A-8137-5F81864F873D}" sibTransId="{306CB6A3-5BCB-4440-BCFD-F000CEC6D24F}"/>
    <dgm:cxn modelId="{8ECF69EF-DAF5-47AF-BBBC-3518711EF63D}" srcId="{536E0CF6-2925-4EEC-89B8-24D7EB79D90F}" destId="{C94BD0E5-5408-4366-ACAB-8FBA7C0D4544}" srcOrd="5" destOrd="0" parTransId="{5CD58DE8-68E7-49EF-AA36-7CF39274BEF5}" sibTransId="{51D295C3-D69A-4B6F-A907-0C65492A96F1}"/>
    <dgm:cxn modelId="{33DB2DF6-907D-B84D-B472-E2E39516F2A3}" type="presOf" srcId="{EFEA5C0C-26ED-48E5-B877-FF0EC4014BC7}" destId="{53664FD1-990D-1241-A859-B42BFA99BF7E}" srcOrd="0" destOrd="0" presId="urn:microsoft.com/office/officeart/2005/8/layout/default"/>
    <dgm:cxn modelId="{E827E0F7-B562-8348-BB91-8050487F23A3}" type="presOf" srcId="{4BE48AA5-2033-4523-9173-7454B7C05C83}" destId="{658C2334-F747-0048-A275-26B5E31A24E6}" srcOrd="0" destOrd="0" presId="urn:microsoft.com/office/officeart/2005/8/layout/default"/>
    <dgm:cxn modelId="{B392EF11-3936-D54C-9EE8-705C6A1D465F}" type="presParOf" srcId="{A8451301-AC22-124F-B7E0-3127F9876C74}" destId="{53664FD1-990D-1241-A859-B42BFA99BF7E}" srcOrd="0" destOrd="0" presId="urn:microsoft.com/office/officeart/2005/8/layout/default"/>
    <dgm:cxn modelId="{7BA0048F-8099-5049-83C2-47796C5ADF5D}" type="presParOf" srcId="{A8451301-AC22-124F-B7E0-3127F9876C74}" destId="{1EFB377F-8E04-5B47-8A3C-8155DAAA3BD7}" srcOrd="1" destOrd="0" presId="urn:microsoft.com/office/officeart/2005/8/layout/default"/>
    <dgm:cxn modelId="{495EAE0B-CB81-4D43-9CED-2FF99B735F10}" type="presParOf" srcId="{A8451301-AC22-124F-B7E0-3127F9876C74}" destId="{658C2334-F747-0048-A275-26B5E31A24E6}" srcOrd="2" destOrd="0" presId="urn:microsoft.com/office/officeart/2005/8/layout/default"/>
    <dgm:cxn modelId="{CFCDF359-3AAB-0A45-9C2A-1E99CF82F8FD}" type="presParOf" srcId="{A8451301-AC22-124F-B7E0-3127F9876C74}" destId="{348F23E4-0DB7-CD4E-8A45-B804CE921DBD}" srcOrd="3" destOrd="0" presId="urn:microsoft.com/office/officeart/2005/8/layout/default"/>
    <dgm:cxn modelId="{0050F25B-6A36-584A-99C6-727FD7082FB2}" type="presParOf" srcId="{A8451301-AC22-124F-B7E0-3127F9876C74}" destId="{E82F5E8A-9B8F-F847-B6A4-5662B4AB6367}" srcOrd="4" destOrd="0" presId="urn:microsoft.com/office/officeart/2005/8/layout/default"/>
    <dgm:cxn modelId="{9EC05974-74E1-D145-A2C7-8614EB2075BC}" type="presParOf" srcId="{A8451301-AC22-124F-B7E0-3127F9876C74}" destId="{33659424-D4DD-8944-84BB-CBD66A6F5FB6}" srcOrd="5" destOrd="0" presId="urn:microsoft.com/office/officeart/2005/8/layout/default"/>
    <dgm:cxn modelId="{BB77C46F-0ED2-1646-9751-C643C4049A77}" type="presParOf" srcId="{A8451301-AC22-124F-B7E0-3127F9876C74}" destId="{2EDCCC3A-0772-D645-A11F-CA16AF794CB5}" srcOrd="6" destOrd="0" presId="urn:microsoft.com/office/officeart/2005/8/layout/default"/>
    <dgm:cxn modelId="{C2451258-5128-4442-9E34-4E512F97F694}" type="presParOf" srcId="{A8451301-AC22-124F-B7E0-3127F9876C74}" destId="{7C726192-5FCE-FF46-8E34-0E903039E61E}" srcOrd="7" destOrd="0" presId="urn:microsoft.com/office/officeart/2005/8/layout/default"/>
    <dgm:cxn modelId="{50E12085-1824-C34A-B371-410F73C88662}" type="presParOf" srcId="{A8451301-AC22-124F-B7E0-3127F9876C74}" destId="{93151C49-D59E-8546-8DE2-886565668992}" srcOrd="8" destOrd="0" presId="urn:microsoft.com/office/officeart/2005/8/layout/default"/>
    <dgm:cxn modelId="{7917B31D-E8CF-6C45-8003-A3DC92BE10F4}" type="presParOf" srcId="{A8451301-AC22-124F-B7E0-3127F9876C74}" destId="{65C7ACFF-73B7-D548-AB4F-46ABF1E3D170}" srcOrd="9" destOrd="0" presId="urn:microsoft.com/office/officeart/2005/8/layout/default"/>
    <dgm:cxn modelId="{4F660A95-A0EB-8F4B-B024-B94FFB8EAF69}" type="presParOf" srcId="{A8451301-AC22-124F-B7E0-3127F9876C74}" destId="{B6569EFB-5043-C240-B168-B033E41F384E}"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89FA5D-9A8B-40B1-BC9F-C93CAA134DA2}"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FF39FD6F-EBA3-474F-9567-18D639D0D0F2}">
      <dgm:prSet custT="1"/>
      <dgm:spPr/>
      <dgm:t>
        <a:bodyPr/>
        <a:lstStyle/>
        <a:p>
          <a:r>
            <a:rPr lang="en-US" sz="2200" b="1" dirty="0"/>
            <a:t>If you receive 14-27 points, on either the initial or re-inspection you will be on a 150-210 day cycle</a:t>
          </a:r>
        </a:p>
      </dgm:t>
    </dgm:pt>
    <dgm:pt modelId="{DD5A29AC-0070-4A69-B119-9AF78B9E81BF}" type="parTrans" cxnId="{A7C75078-2260-47AE-8FAD-110E74FE53B9}">
      <dgm:prSet/>
      <dgm:spPr/>
      <dgm:t>
        <a:bodyPr/>
        <a:lstStyle/>
        <a:p>
          <a:endParaRPr lang="en-US"/>
        </a:p>
      </dgm:t>
    </dgm:pt>
    <dgm:pt modelId="{74640EA4-F0D3-40E8-A535-FD6A6DF11255}" type="sibTrans" cxnId="{A7C75078-2260-47AE-8FAD-110E74FE53B9}">
      <dgm:prSet phldrT="01" phldr="0"/>
      <dgm:spPr/>
      <dgm:t>
        <a:bodyPr/>
        <a:lstStyle/>
        <a:p>
          <a:r>
            <a:rPr lang="en-US"/>
            <a:t>01</a:t>
          </a:r>
        </a:p>
      </dgm:t>
    </dgm:pt>
    <dgm:pt modelId="{7E8EF5F8-CB6B-46FD-95FB-A7E6516636F6}">
      <dgm:prSet custT="1"/>
      <dgm:spPr/>
      <dgm:t>
        <a:bodyPr/>
        <a:lstStyle/>
        <a:p>
          <a:r>
            <a:rPr lang="en-US" sz="2200" b="1" dirty="0"/>
            <a:t>If you receive 28 or more on either the initial or re-inspection, you will be on a 90-150 day cycle.</a:t>
          </a:r>
        </a:p>
      </dgm:t>
    </dgm:pt>
    <dgm:pt modelId="{6CC35D24-E131-4098-AA2A-3797683DBF0C}" type="parTrans" cxnId="{68DB9AB2-F870-4D22-98E2-90E429F26785}">
      <dgm:prSet/>
      <dgm:spPr/>
      <dgm:t>
        <a:bodyPr/>
        <a:lstStyle/>
        <a:p>
          <a:endParaRPr lang="en-US"/>
        </a:p>
      </dgm:t>
    </dgm:pt>
    <dgm:pt modelId="{FB9450C0-7274-4033-93ED-2AD2E7F8BEF0}" type="sibTrans" cxnId="{68DB9AB2-F870-4D22-98E2-90E429F26785}">
      <dgm:prSet phldrT="02" phldr="0"/>
      <dgm:spPr/>
      <dgm:t>
        <a:bodyPr/>
        <a:lstStyle/>
        <a:p>
          <a:r>
            <a:rPr lang="en-US"/>
            <a:t>02</a:t>
          </a:r>
        </a:p>
      </dgm:t>
    </dgm:pt>
    <dgm:pt modelId="{7D40F121-4DA0-4751-9BA4-B556B4CC46BC}">
      <dgm:prSet custT="1"/>
      <dgm:spPr/>
      <dgm:t>
        <a:bodyPr/>
        <a:lstStyle/>
        <a:p>
          <a:r>
            <a:rPr lang="en-US" sz="2100" b="1" dirty="0"/>
            <a:t>However a score of 28 or more on the re-inspection will have an additional compliance inspection that will not lead to changing the letter grade or cycle</a:t>
          </a:r>
          <a:r>
            <a:rPr lang="en-US" sz="2100" dirty="0"/>
            <a:t>.</a:t>
          </a:r>
        </a:p>
      </dgm:t>
    </dgm:pt>
    <dgm:pt modelId="{9808B1E7-F0D3-48CA-BCE3-62883582088C}" type="parTrans" cxnId="{9C2801BE-B41A-4923-BBC1-5C9A64E5A839}">
      <dgm:prSet/>
      <dgm:spPr/>
      <dgm:t>
        <a:bodyPr/>
        <a:lstStyle/>
        <a:p>
          <a:endParaRPr lang="en-US"/>
        </a:p>
      </dgm:t>
    </dgm:pt>
    <dgm:pt modelId="{52A4DACD-1C53-488A-88E6-38FFE4A7ED2B}" type="sibTrans" cxnId="{9C2801BE-B41A-4923-BBC1-5C9A64E5A839}">
      <dgm:prSet phldrT="03" phldr="0"/>
      <dgm:spPr/>
      <dgm:t>
        <a:bodyPr/>
        <a:lstStyle/>
        <a:p>
          <a:r>
            <a:rPr lang="en-US"/>
            <a:t>03</a:t>
          </a:r>
          <a:endParaRPr lang="en-US" dirty="0"/>
        </a:p>
      </dgm:t>
    </dgm:pt>
    <dgm:pt modelId="{8F280A32-0E7F-F84A-B028-6D089CCAFEF7}" type="pres">
      <dgm:prSet presAssocID="{C789FA5D-9A8B-40B1-BC9F-C93CAA134DA2}" presName="Name0" presStyleCnt="0">
        <dgm:presLayoutVars>
          <dgm:animLvl val="lvl"/>
          <dgm:resizeHandles val="exact"/>
        </dgm:presLayoutVars>
      </dgm:prSet>
      <dgm:spPr/>
    </dgm:pt>
    <dgm:pt modelId="{30F0E00C-0CDD-474B-8204-D2B6AEB141D3}" type="pres">
      <dgm:prSet presAssocID="{FF39FD6F-EBA3-474F-9567-18D639D0D0F2}" presName="compositeNode" presStyleCnt="0">
        <dgm:presLayoutVars>
          <dgm:bulletEnabled val="1"/>
        </dgm:presLayoutVars>
      </dgm:prSet>
      <dgm:spPr/>
    </dgm:pt>
    <dgm:pt modelId="{2F3786DA-7E91-354D-AF91-53B94445E7F7}" type="pres">
      <dgm:prSet presAssocID="{FF39FD6F-EBA3-474F-9567-18D639D0D0F2}" presName="bgRect" presStyleLbl="alignNode1" presStyleIdx="0" presStyleCnt="3"/>
      <dgm:spPr/>
    </dgm:pt>
    <dgm:pt modelId="{3AB6822A-4381-E14C-A835-2B50326ACE2C}" type="pres">
      <dgm:prSet presAssocID="{74640EA4-F0D3-40E8-A535-FD6A6DF11255}" presName="sibTransNodeRect" presStyleLbl="alignNode1" presStyleIdx="0" presStyleCnt="3">
        <dgm:presLayoutVars>
          <dgm:chMax val="0"/>
          <dgm:bulletEnabled val="1"/>
        </dgm:presLayoutVars>
      </dgm:prSet>
      <dgm:spPr/>
    </dgm:pt>
    <dgm:pt modelId="{C4B68FF3-EA0A-0A4B-AD22-9026C581EFAF}" type="pres">
      <dgm:prSet presAssocID="{FF39FD6F-EBA3-474F-9567-18D639D0D0F2}" presName="nodeRect" presStyleLbl="alignNode1" presStyleIdx="0" presStyleCnt="3">
        <dgm:presLayoutVars>
          <dgm:bulletEnabled val="1"/>
        </dgm:presLayoutVars>
      </dgm:prSet>
      <dgm:spPr/>
    </dgm:pt>
    <dgm:pt modelId="{257ADC17-D72C-AC4D-A142-3B0E9BD7ECB2}" type="pres">
      <dgm:prSet presAssocID="{74640EA4-F0D3-40E8-A535-FD6A6DF11255}" presName="sibTrans" presStyleCnt="0"/>
      <dgm:spPr/>
    </dgm:pt>
    <dgm:pt modelId="{49C61685-13A6-4D46-854B-5CD42D1C5543}" type="pres">
      <dgm:prSet presAssocID="{7E8EF5F8-CB6B-46FD-95FB-A7E6516636F6}" presName="compositeNode" presStyleCnt="0">
        <dgm:presLayoutVars>
          <dgm:bulletEnabled val="1"/>
        </dgm:presLayoutVars>
      </dgm:prSet>
      <dgm:spPr/>
    </dgm:pt>
    <dgm:pt modelId="{D3AAB842-EFFA-CB4A-A94D-366FE78B96D5}" type="pres">
      <dgm:prSet presAssocID="{7E8EF5F8-CB6B-46FD-95FB-A7E6516636F6}" presName="bgRect" presStyleLbl="alignNode1" presStyleIdx="1" presStyleCnt="3"/>
      <dgm:spPr/>
    </dgm:pt>
    <dgm:pt modelId="{BC13D9BC-142F-054D-AA1F-7EAF3C83A464}" type="pres">
      <dgm:prSet presAssocID="{FB9450C0-7274-4033-93ED-2AD2E7F8BEF0}" presName="sibTransNodeRect" presStyleLbl="alignNode1" presStyleIdx="1" presStyleCnt="3">
        <dgm:presLayoutVars>
          <dgm:chMax val="0"/>
          <dgm:bulletEnabled val="1"/>
        </dgm:presLayoutVars>
      </dgm:prSet>
      <dgm:spPr/>
    </dgm:pt>
    <dgm:pt modelId="{7075960E-FBB1-4449-A271-F5DC00FC9C7F}" type="pres">
      <dgm:prSet presAssocID="{7E8EF5F8-CB6B-46FD-95FB-A7E6516636F6}" presName="nodeRect" presStyleLbl="alignNode1" presStyleIdx="1" presStyleCnt="3">
        <dgm:presLayoutVars>
          <dgm:bulletEnabled val="1"/>
        </dgm:presLayoutVars>
      </dgm:prSet>
      <dgm:spPr/>
    </dgm:pt>
    <dgm:pt modelId="{E6F742F0-88CC-AA4E-8F3B-51208C70D6E8}" type="pres">
      <dgm:prSet presAssocID="{FB9450C0-7274-4033-93ED-2AD2E7F8BEF0}" presName="sibTrans" presStyleCnt="0"/>
      <dgm:spPr/>
    </dgm:pt>
    <dgm:pt modelId="{71105241-D858-7048-83CF-2D36027CCEAF}" type="pres">
      <dgm:prSet presAssocID="{7D40F121-4DA0-4751-9BA4-B556B4CC46BC}" presName="compositeNode" presStyleCnt="0">
        <dgm:presLayoutVars>
          <dgm:bulletEnabled val="1"/>
        </dgm:presLayoutVars>
      </dgm:prSet>
      <dgm:spPr/>
    </dgm:pt>
    <dgm:pt modelId="{E95A1900-742D-A94D-9EDB-43F933430C59}" type="pres">
      <dgm:prSet presAssocID="{7D40F121-4DA0-4751-9BA4-B556B4CC46BC}" presName="bgRect" presStyleLbl="alignNode1" presStyleIdx="2" presStyleCnt="3"/>
      <dgm:spPr/>
    </dgm:pt>
    <dgm:pt modelId="{6F839A52-4BE0-DD48-BBB4-620E4B81277E}" type="pres">
      <dgm:prSet presAssocID="{52A4DACD-1C53-488A-88E6-38FFE4A7ED2B}" presName="sibTransNodeRect" presStyleLbl="alignNode1" presStyleIdx="2" presStyleCnt="3">
        <dgm:presLayoutVars>
          <dgm:chMax val="0"/>
          <dgm:bulletEnabled val="1"/>
        </dgm:presLayoutVars>
      </dgm:prSet>
      <dgm:spPr/>
    </dgm:pt>
    <dgm:pt modelId="{AF3DA58D-45C2-CC45-AB79-A2509DFF591D}" type="pres">
      <dgm:prSet presAssocID="{7D40F121-4DA0-4751-9BA4-B556B4CC46BC}" presName="nodeRect" presStyleLbl="alignNode1" presStyleIdx="2" presStyleCnt="3">
        <dgm:presLayoutVars>
          <dgm:bulletEnabled val="1"/>
        </dgm:presLayoutVars>
      </dgm:prSet>
      <dgm:spPr/>
    </dgm:pt>
  </dgm:ptLst>
  <dgm:cxnLst>
    <dgm:cxn modelId="{C2EF0439-DC7A-034F-B8B7-B96FCA93EC16}" type="presOf" srcId="{52A4DACD-1C53-488A-88E6-38FFE4A7ED2B}" destId="{6F839A52-4BE0-DD48-BBB4-620E4B81277E}" srcOrd="0" destOrd="0" presId="urn:microsoft.com/office/officeart/2016/7/layout/LinearBlockProcessNumbered"/>
    <dgm:cxn modelId="{B951EF4B-6638-C045-A96A-CA7247C571EA}" type="presOf" srcId="{FF39FD6F-EBA3-474F-9567-18D639D0D0F2}" destId="{2F3786DA-7E91-354D-AF91-53B94445E7F7}" srcOrd="0" destOrd="0" presId="urn:microsoft.com/office/officeart/2016/7/layout/LinearBlockProcessNumbered"/>
    <dgm:cxn modelId="{35F3CF6C-886D-9C47-B02B-46D48E77A677}" type="presOf" srcId="{7E8EF5F8-CB6B-46FD-95FB-A7E6516636F6}" destId="{D3AAB842-EFFA-CB4A-A94D-366FE78B96D5}" srcOrd="0" destOrd="0" presId="urn:microsoft.com/office/officeart/2016/7/layout/LinearBlockProcessNumbered"/>
    <dgm:cxn modelId="{A7C75078-2260-47AE-8FAD-110E74FE53B9}" srcId="{C789FA5D-9A8B-40B1-BC9F-C93CAA134DA2}" destId="{FF39FD6F-EBA3-474F-9567-18D639D0D0F2}" srcOrd="0" destOrd="0" parTransId="{DD5A29AC-0070-4A69-B119-9AF78B9E81BF}" sibTransId="{74640EA4-F0D3-40E8-A535-FD6A6DF11255}"/>
    <dgm:cxn modelId="{730F3D86-CE02-1244-AC67-A8F69A4A0031}" type="presOf" srcId="{7D40F121-4DA0-4751-9BA4-B556B4CC46BC}" destId="{E95A1900-742D-A94D-9EDB-43F933430C59}" srcOrd="0" destOrd="0" presId="urn:microsoft.com/office/officeart/2016/7/layout/LinearBlockProcessNumbered"/>
    <dgm:cxn modelId="{3A9F7B95-EBC6-6349-8573-77333E5DAFC7}" type="presOf" srcId="{74640EA4-F0D3-40E8-A535-FD6A6DF11255}" destId="{3AB6822A-4381-E14C-A835-2B50326ACE2C}" srcOrd="0" destOrd="0" presId="urn:microsoft.com/office/officeart/2016/7/layout/LinearBlockProcessNumbered"/>
    <dgm:cxn modelId="{68DB9AB2-F870-4D22-98E2-90E429F26785}" srcId="{C789FA5D-9A8B-40B1-BC9F-C93CAA134DA2}" destId="{7E8EF5F8-CB6B-46FD-95FB-A7E6516636F6}" srcOrd="1" destOrd="0" parTransId="{6CC35D24-E131-4098-AA2A-3797683DBF0C}" sibTransId="{FB9450C0-7274-4033-93ED-2AD2E7F8BEF0}"/>
    <dgm:cxn modelId="{9C2801BE-B41A-4923-BBC1-5C9A64E5A839}" srcId="{C789FA5D-9A8B-40B1-BC9F-C93CAA134DA2}" destId="{7D40F121-4DA0-4751-9BA4-B556B4CC46BC}" srcOrd="2" destOrd="0" parTransId="{9808B1E7-F0D3-48CA-BCE3-62883582088C}" sibTransId="{52A4DACD-1C53-488A-88E6-38FFE4A7ED2B}"/>
    <dgm:cxn modelId="{A6608DC6-9D2C-B749-8419-A0E69D883A1B}" type="presOf" srcId="{FF39FD6F-EBA3-474F-9567-18D639D0D0F2}" destId="{C4B68FF3-EA0A-0A4B-AD22-9026C581EFAF}" srcOrd="1" destOrd="0" presId="urn:microsoft.com/office/officeart/2016/7/layout/LinearBlockProcessNumbered"/>
    <dgm:cxn modelId="{6543D5DC-22BE-5949-B135-39135A4B3C37}" type="presOf" srcId="{FB9450C0-7274-4033-93ED-2AD2E7F8BEF0}" destId="{BC13D9BC-142F-054D-AA1F-7EAF3C83A464}" srcOrd="0" destOrd="0" presId="urn:microsoft.com/office/officeart/2016/7/layout/LinearBlockProcessNumbered"/>
    <dgm:cxn modelId="{0B94EFEC-E696-B14C-A276-C662B0CFDA0B}" type="presOf" srcId="{7D40F121-4DA0-4751-9BA4-B556B4CC46BC}" destId="{AF3DA58D-45C2-CC45-AB79-A2509DFF591D}" srcOrd="1" destOrd="0" presId="urn:microsoft.com/office/officeart/2016/7/layout/LinearBlockProcessNumbered"/>
    <dgm:cxn modelId="{544CB8F4-BA02-1940-9647-AC389E99F8AA}" type="presOf" srcId="{C789FA5D-9A8B-40B1-BC9F-C93CAA134DA2}" destId="{8F280A32-0E7F-F84A-B028-6D089CCAFEF7}" srcOrd="0" destOrd="0" presId="urn:microsoft.com/office/officeart/2016/7/layout/LinearBlockProcessNumbered"/>
    <dgm:cxn modelId="{F0FE85F9-8923-8B41-89A6-05F2EDB2392C}" type="presOf" srcId="{7E8EF5F8-CB6B-46FD-95FB-A7E6516636F6}" destId="{7075960E-FBB1-4449-A271-F5DC00FC9C7F}" srcOrd="1" destOrd="0" presId="urn:microsoft.com/office/officeart/2016/7/layout/LinearBlockProcessNumbered"/>
    <dgm:cxn modelId="{0BD4B512-DAC3-CF46-B012-12A284C71600}" type="presParOf" srcId="{8F280A32-0E7F-F84A-B028-6D089CCAFEF7}" destId="{30F0E00C-0CDD-474B-8204-D2B6AEB141D3}" srcOrd="0" destOrd="0" presId="urn:microsoft.com/office/officeart/2016/7/layout/LinearBlockProcessNumbered"/>
    <dgm:cxn modelId="{145DAA55-3033-D346-9FAA-054F594297F7}" type="presParOf" srcId="{30F0E00C-0CDD-474B-8204-D2B6AEB141D3}" destId="{2F3786DA-7E91-354D-AF91-53B94445E7F7}" srcOrd="0" destOrd="0" presId="urn:microsoft.com/office/officeart/2016/7/layout/LinearBlockProcessNumbered"/>
    <dgm:cxn modelId="{7D472C3B-65ED-D741-A377-ABD450B7D704}" type="presParOf" srcId="{30F0E00C-0CDD-474B-8204-D2B6AEB141D3}" destId="{3AB6822A-4381-E14C-A835-2B50326ACE2C}" srcOrd="1" destOrd="0" presId="urn:microsoft.com/office/officeart/2016/7/layout/LinearBlockProcessNumbered"/>
    <dgm:cxn modelId="{A36AE130-D497-5442-AB7D-8624D66BF184}" type="presParOf" srcId="{30F0E00C-0CDD-474B-8204-D2B6AEB141D3}" destId="{C4B68FF3-EA0A-0A4B-AD22-9026C581EFAF}" srcOrd="2" destOrd="0" presId="urn:microsoft.com/office/officeart/2016/7/layout/LinearBlockProcessNumbered"/>
    <dgm:cxn modelId="{075EAA5C-19F2-9D4C-837C-843AE9AD5F86}" type="presParOf" srcId="{8F280A32-0E7F-F84A-B028-6D089CCAFEF7}" destId="{257ADC17-D72C-AC4D-A142-3B0E9BD7ECB2}" srcOrd="1" destOrd="0" presId="urn:microsoft.com/office/officeart/2016/7/layout/LinearBlockProcessNumbered"/>
    <dgm:cxn modelId="{876968BF-2069-B049-BE25-C9CF30F97A67}" type="presParOf" srcId="{8F280A32-0E7F-F84A-B028-6D089CCAFEF7}" destId="{49C61685-13A6-4D46-854B-5CD42D1C5543}" srcOrd="2" destOrd="0" presId="urn:microsoft.com/office/officeart/2016/7/layout/LinearBlockProcessNumbered"/>
    <dgm:cxn modelId="{BD78CB8C-B587-1F4D-ACB9-25F9746DFC41}" type="presParOf" srcId="{49C61685-13A6-4D46-854B-5CD42D1C5543}" destId="{D3AAB842-EFFA-CB4A-A94D-366FE78B96D5}" srcOrd="0" destOrd="0" presId="urn:microsoft.com/office/officeart/2016/7/layout/LinearBlockProcessNumbered"/>
    <dgm:cxn modelId="{702894D4-A288-9D44-A4F9-042D35F4399D}" type="presParOf" srcId="{49C61685-13A6-4D46-854B-5CD42D1C5543}" destId="{BC13D9BC-142F-054D-AA1F-7EAF3C83A464}" srcOrd="1" destOrd="0" presId="urn:microsoft.com/office/officeart/2016/7/layout/LinearBlockProcessNumbered"/>
    <dgm:cxn modelId="{57E47682-F9F2-1D4D-970F-FCDD7BBF3785}" type="presParOf" srcId="{49C61685-13A6-4D46-854B-5CD42D1C5543}" destId="{7075960E-FBB1-4449-A271-F5DC00FC9C7F}" srcOrd="2" destOrd="0" presId="urn:microsoft.com/office/officeart/2016/7/layout/LinearBlockProcessNumbered"/>
    <dgm:cxn modelId="{1F814124-2CC4-994C-AB83-136ACB68619C}" type="presParOf" srcId="{8F280A32-0E7F-F84A-B028-6D089CCAFEF7}" destId="{E6F742F0-88CC-AA4E-8F3B-51208C70D6E8}" srcOrd="3" destOrd="0" presId="urn:microsoft.com/office/officeart/2016/7/layout/LinearBlockProcessNumbered"/>
    <dgm:cxn modelId="{2960B438-F004-814A-83EA-FA9CB21CFE29}" type="presParOf" srcId="{8F280A32-0E7F-F84A-B028-6D089CCAFEF7}" destId="{71105241-D858-7048-83CF-2D36027CCEAF}" srcOrd="4" destOrd="0" presId="urn:microsoft.com/office/officeart/2016/7/layout/LinearBlockProcessNumbered"/>
    <dgm:cxn modelId="{92F86EFB-C258-1941-8E5A-A51389FD5CF4}" type="presParOf" srcId="{71105241-D858-7048-83CF-2D36027CCEAF}" destId="{E95A1900-742D-A94D-9EDB-43F933430C59}" srcOrd="0" destOrd="0" presId="urn:microsoft.com/office/officeart/2016/7/layout/LinearBlockProcessNumbered"/>
    <dgm:cxn modelId="{9F788ADA-86BA-D841-B23D-8EC8C5F14925}" type="presParOf" srcId="{71105241-D858-7048-83CF-2D36027CCEAF}" destId="{6F839A52-4BE0-DD48-BBB4-620E4B81277E}" srcOrd="1" destOrd="0" presId="urn:microsoft.com/office/officeart/2016/7/layout/LinearBlockProcessNumbered"/>
    <dgm:cxn modelId="{C4102CDC-4860-E444-9F7A-89223499B875}" type="presParOf" srcId="{71105241-D858-7048-83CF-2D36027CCEAF}" destId="{AF3DA58D-45C2-CC45-AB79-A2509DFF591D}"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0BEC58-9ACE-4C37-BD07-AADB2E66D92C}"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EAD67B57-FFB2-4938-BCAA-AC072F3527FC}">
      <dgm:prSet/>
      <dgm:spPr/>
      <dgm:t>
        <a:bodyPr/>
        <a:lstStyle/>
        <a:p>
          <a:r>
            <a:rPr lang="en-US" sz="1600" b="1"/>
            <a:t>Food Sources</a:t>
          </a:r>
          <a:endParaRPr lang="en-US" sz="1600"/>
        </a:p>
      </dgm:t>
    </dgm:pt>
    <dgm:pt modelId="{791D2A4C-A554-4DF5-B27A-232427B9CFC9}" type="parTrans" cxnId="{260370F8-77BC-4017-B95B-E1CB6294FD84}">
      <dgm:prSet/>
      <dgm:spPr/>
      <dgm:t>
        <a:bodyPr/>
        <a:lstStyle/>
        <a:p>
          <a:endParaRPr lang="en-US"/>
        </a:p>
      </dgm:t>
    </dgm:pt>
    <dgm:pt modelId="{C213567C-2962-4F76-938D-34B81D3DC3A8}" type="sibTrans" cxnId="{260370F8-77BC-4017-B95B-E1CB6294FD84}">
      <dgm:prSet phldrT="01"/>
      <dgm:spPr/>
      <dgm:t>
        <a:bodyPr/>
        <a:lstStyle/>
        <a:p>
          <a:r>
            <a:rPr lang="en-US"/>
            <a:t>01</a:t>
          </a:r>
        </a:p>
      </dgm:t>
    </dgm:pt>
    <dgm:pt modelId="{F9BF21F5-AF3B-422E-8A57-15FE3CA38E6B}">
      <dgm:prSet custT="1"/>
      <dgm:spPr/>
      <dgm:t>
        <a:bodyPr/>
        <a:lstStyle/>
        <a:p>
          <a:r>
            <a:rPr lang="en-US" sz="2000" b="1" dirty="0"/>
            <a:t>Dirty or cracked eggs, ranging from 1-25 by groups of 6, points of 7-28</a:t>
          </a:r>
        </a:p>
      </dgm:t>
    </dgm:pt>
    <dgm:pt modelId="{E796BF65-F25A-4E6B-977D-9A12E5B0D641}" type="parTrans" cxnId="{8482951D-6EC1-472B-A96A-B3BEB4D768ED}">
      <dgm:prSet/>
      <dgm:spPr/>
      <dgm:t>
        <a:bodyPr/>
        <a:lstStyle/>
        <a:p>
          <a:endParaRPr lang="en-US"/>
        </a:p>
      </dgm:t>
    </dgm:pt>
    <dgm:pt modelId="{DF8FCFB6-832A-4A95-90F7-B8858B9A8757}" type="sibTrans" cxnId="{8482951D-6EC1-472B-A96A-B3BEB4D768ED}">
      <dgm:prSet/>
      <dgm:spPr/>
      <dgm:t>
        <a:bodyPr/>
        <a:lstStyle/>
        <a:p>
          <a:endParaRPr lang="en-US"/>
        </a:p>
      </dgm:t>
    </dgm:pt>
    <dgm:pt modelId="{D68F5E23-6650-41D4-9693-72DD32DC1AAC}">
      <dgm:prSet/>
      <dgm:spPr/>
      <dgm:t>
        <a:bodyPr/>
        <a:lstStyle/>
        <a:p>
          <a:r>
            <a:rPr lang="en-US" sz="1600" b="1" dirty="0"/>
            <a:t>Food Protection</a:t>
          </a:r>
          <a:endParaRPr lang="en-US" sz="1600" dirty="0"/>
        </a:p>
      </dgm:t>
    </dgm:pt>
    <dgm:pt modelId="{CDA76E18-0691-4474-99FF-62964B4E29FB}" type="parTrans" cxnId="{A5836E04-7D9A-449E-A811-D4DF01B7DB3D}">
      <dgm:prSet/>
      <dgm:spPr/>
      <dgm:t>
        <a:bodyPr/>
        <a:lstStyle/>
        <a:p>
          <a:endParaRPr lang="en-US"/>
        </a:p>
      </dgm:t>
    </dgm:pt>
    <dgm:pt modelId="{2672EE0F-8EAA-4CEC-99D6-4CF7EBAF6006}" type="sibTrans" cxnId="{A5836E04-7D9A-449E-A811-D4DF01B7DB3D}">
      <dgm:prSet phldrT="02"/>
      <dgm:spPr/>
      <dgm:t>
        <a:bodyPr/>
        <a:lstStyle/>
        <a:p>
          <a:r>
            <a:rPr lang="en-US" dirty="0"/>
            <a:t>02</a:t>
          </a:r>
        </a:p>
      </dgm:t>
    </dgm:pt>
    <dgm:pt modelId="{78540A46-3765-49A7-A5D7-80F75154A429}">
      <dgm:prSet custT="1"/>
      <dgm:spPr/>
      <dgm:t>
        <a:bodyPr/>
        <a:lstStyle/>
        <a:p>
          <a:r>
            <a:rPr lang="en-US" sz="1600" b="1" dirty="0"/>
            <a:t>Three compartment sinks will be needed in all facilities</a:t>
          </a:r>
        </a:p>
      </dgm:t>
    </dgm:pt>
    <dgm:pt modelId="{5807E36C-EA8C-491C-8CF2-2F9441587972}" type="parTrans" cxnId="{E5F57FFF-4FBA-473C-B07D-91AC88A1B095}">
      <dgm:prSet/>
      <dgm:spPr/>
      <dgm:t>
        <a:bodyPr/>
        <a:lstStyle/>
        <a:p>
          <a:endParaRPr lang="en-US"/>
        </a:p>
      </dgm:t>
    </dgm:pt>
    <dgm:pt modelId="{26810BA4-16CF-4BFA-9792-FBC5CEFCEADF}" type="sibTrans" cxnId="{E5F57FFF-4FBA-473C-B07D-91AC88A1B095}">
      <dgm:prSet/>
      <dgm:spPr/>
      <dgm:t>
        <a:bodyPr/>
        <a:lstStyle/>
        <a:p>
          <a:endParaRPr lang="en-US"/>
        </a:p>
      </dgm:t>
    </dgm:pt>
    <dgm:pt modelId="{12151897-087F-4986-85AD-F457AE8F6A36}">
      <dgm:prSet custT="1"/>
      <dgm:spPr/>
      <dgm:t>
        <a:bodyPr/>
        <a:lstStyle/>
        <a:p>
          <a:r>
            <a:rPr lang="en-US" sz="1600" b="1" dirty="0"/>
            <a:t>Closed drink containers are not allowed to contaminate the food stream.</a:t>
          </a:r>
        </a:p>
      </dgm:t>
    </dgm:pt>
    <dgm:pt modelId="{6FE67A44-F482-4596-B1A7-FD2BF0ED7265}" type="parTrans" cxnId="{6508B0DC-B7B2-49ED-A11F-3F6AC486F14A}">
      <dgm:prSet/>
      <dgm:spPr/>
      <dgm:t>
        <a:bodyPr/>
        <a:lstStyle/>
        <a:p>
          <a:endParaRPr lang="en-US"/>
        </a:p>
      </dgm:t>
    </dgm:pt>
    <dgm:pt modelId="{18329D59-ED96-42C0-AA0A-900E6177E75D}" type="sibTrans" cxnId="{6508B0DC-B7B2-49ED-A11F-3F6AC486F14A}">
      <dgm:prSet/>
      <dgm:spPr/>
      <dgm:t>
        <a:bodyPr/>
        <a:lstStyle/>
        <a:p>
          <a:endParaRPr lang="en-US"/>
        </a:p>
      </dgm:t>
    </dgm:pt>
    <dgm:pt modelId="{1C7DA9CF-F121-496A-97C1-0105529E72C9}">
      <dgm:prSet custT="1"/>
      <dgm:spPr/>
      <dgm:t>
        <a:bodyPr/>
        <a:lstStyle/>
        <a:p>
          <a:r>
            <a:rPr lang="en-US" sz="1600" b="1" dirty="0"/>
            <a:t>Wet cloths in sanitizer at the proper concentration and test strips are available</a:t>
          </a:r>
        </a:p>
      </dgm:t>
    </dgm:pt>
    <dgm:pt modelId="{3F40F797-B096-45C2-8BC1-B0B296240925}" type="parTrans" cxnId="{B1EB3D27-29BE-403F-B628-FDD8CF536BC9}">
      <dgm:prSet/>
      <dgm:spPr/>
      <dgm:t>
        <a:bodyPr/>
        <a:lstStyle/>
        <a:p>
          <a:endParaRPr lang="en-US"/>
        </a:p>
      </dgm:t>
    </dgm:pt>
    <dgm:pt modelId="{81D35097-6A1C-4E45-B32B-B6222E74871F}" type="sibTrans" cxnId="{B1EB3D27-29BE-403F-B628-FDD8CF536BC9}">
      <dgm:prSet/>
      <dgm:spPr/>
      <dgm:t>
        <a:bodyPr/>
        <a:lstStyle/>
        <a:p>
          <a:endParaRPr lang="en-US"/>
        </a:p>
      </dgm:t>
    </dgm:pt>
    <dgm:pt modelId="{FF545916-0166-4523-B428-107BE7BF0E58}">
      <dgm:prSet custT="1"/>
      <dgm:spPr/>
      <dgm:t>
        <a:bodyPr/>
        <a:lstStyle/>
        <a:p>
          <a:r>
            <a:rPr lang="en-US" sz="1600" b="1" dirty="0"/>
            <a:t>Presence of vectors and evidence of vectors in varying degrees ranging from 5-28 points</a:t>
          </a:r>
        </a:p>
      </dgm:t>
    </dgm:pt>
    <dgm:pt modelId="{8B3DE1EC-FAD8-4DCA-B1E9-0F482EB27557}" type="parTrans" cxnId="{72A7535E-A4BB-43A7-8E6D-3E6FEF313DD9}">
      <dgm:prSet/>
      <dgm:spPr/>
      <dgm:t>
        <a:bodyPr/>
        <a:lstStyle/>
        <a:p>
          <a:endParaRPr lang="en-US"/>
        </a:p>
      </dgm:t>
    </dgm:pt>
    <dgm:pt modelId="{EC852462-F5E4-41ED-BA10-6704082A6D09}" type="sibTrans" cxnId="{72A7535E-A4BB-43A7-8E6D-3E6FEF313DD9}">
      <dgm:prSet/>
      <dgm:spPr/>
      <dgm:t>
        <a:bodyPr/>
        <a:lstStyle/>
        <a:p>
          <a:endParaRPr lang="en-US"/>
        </a:p>
      </dgm:t>
    </dgm:pt>
    <dgm:pt modelId="{909BD017-C57E-3941-BE95-6E2666FD8FD0}" type="pres">
      <dgm:prSet presAssocID="{270BEC58-9ACE-4C37-BD07-AADB2E66D92C}" presName="Name0" presStyleCnt="0">
        <dgm:presLayoutVars>
          <dgm:animLvl val="lvl"/>
          <dgm:resizeHandles val="exact"/>
        </dgm:presLayoutVars>
      </dgm:prSet>
      <dgm:spPr/>
    </dgm:pt>
    <dgm:pt modelId="{C5221D44-D8A1-604C-99EB-A96B4B14C8DC}" type="pres">
      <dgm:prSet presAssocID="{EAD67B57-FFB2-4938-BCAA-AC072F3527FC}" presName="compositeNode" presStyleCnt="0">
        <dgm:presLayoutVars>
          <dgm:bulletEnabled val="1"/>
        </dgm:presLayoutVars>
      </dgm:prSet>
      <dgm:spPr/>
    </dgm:pt>
    <dgm:pt modelId="{0093279E-0500-5140-B64A-16CDD4047EDB}" type="pres">
      <dgm:prSet presAssocID="{EAD67B57-FFB2-4938-BCAA-AC072F3527FC}" presName="bgRect" presStyleLbl="alignNode1" presStyleIdx="0" presStyleCnt="2"/>
      <dgm:spPr/>
    </dgm:pt>
    <dgm:pt modelId="{6B9612C2-5F27-AD46-A06E-EEDEE4AE02C7}" type="pres">
      <dgm:prSet presAssocID="{C213567C-2962-4F76-938D-34B81D3DC3A8}" presName="sibTransNodeRect" presStyleLbl="alignNode1" presStyleIdx="0" presStyleCnt="2">
        <dgm:presLayoutVars>
          <dgm:chMax val="0"/>
          <dgm:bulletEnabled val="1"/>
        </dgm:presLayoutVars>
      </dgm:prSet>
      <dgm:spPr/>
    </dgm:pt>
    <dgm:pt modelId="{EEF45A57-61F2-0C4B-8092-9A3BA52F1844}" type="pres">
      <dgm:prSet presAssocID="{EAD67B57-FFB2-4938-BCAA-AC072F3527FC}" presName="nodeRect" presStyleLbl="alignNode1" presStyleIdx="0" presStyleCnt="2">
        <dgm:presLayoutVars>
          <dgm:bulletEnabled val="1"/>
        </dgm:presLayoutVars>
      </dgm:prSet>
      <dgm:spPr/>
    </dgm:pt>
    <dgm:pt modelId="{5065C75B-B5EA-A44D-A9D9-3CAE5612F4E3}" type="pres">
      <dgm:prSet presAssocID="{C213567C-2962-4F76-938D-34B81D3DC3A8}" presName="sibTrans" presStyleCnt="0"/>
      <dgm:spPr/>
    </dgm:pt>
    <dgm:pt modelId="{7C3DCCC5-2752-0A4B-971B-A8B8D42558BD}" type="pres">
      <dgm:prSet presAssocID="{D68F5E23-6650-41D4-9693-72DD32DC1AAC}" presName="compositeNode" presStyleCnt="0">
        <dgm:presLayoutVars>
          <dgm:bulletEnabled val="1"/>
        </dgm:presLayoutVars>
      </dgm:prSet>
      <dgm:spPr/>
    </dgm:pt>
    <dgm:pt modelId="{0176E892-7463-F84C-B3F0-A19C22FC6F30}" type="pres">
      <dgm:prSet presAssocID="{D68F5E23-6650-41D4-9693-72DD32DC1AAC}" presName="bgRect" presStyleLbl="alignNode1" presStyleIdx="1" presStyleCnt="2" custLinFactNeighborX="-1401" custLinFactNeighborY="-10066"/>
      <dgm:spPr/>
    </dgm:pt>
    <dgm:pt modelId="{5703FA75-6C5C-3B4C-BA4F-4251B4BCAD7A}" type="pres">
      <dgm:prSet presAssocID="{2672EE0F-8EAA-4CEC-99D6-4CF7EBAF6006}" presName="sibTransNodeRect" presStyleLbl="alignNode1" presStyleIdx="1" presStyleCnt="2">
        <dgm:presLayoutVars>
          <dgm:chMax val="0"/>
          <dgm:bulletEnabled val="1"/>
        </dgm:presLayoutVars>
      </dgm:prSet>
      <dgm:spPr/>
    </dgm:pt>
    <dgm:pt modelId="{01C70479-DC7B-F646-B244-B568959DE249}" type="pres">
      <dgm:prSet presAssocID="{D68F5E23-6650-41D4-9693-72DD32DC1AAC}" presName="nodeRect" presStyleLbl="alignNode1" presStyleIdx="1" presStyleCnt="2">
        <dgm:presLayoutVars>
          <dgm:bulletEnabled val="1"/>
        </dgm:presLayoutVars>
      </dgm:prSet>
      <dgm:spPr/>
    </dgm:pt>
  </dgm:ptLst>
  <dgm:cxnLst>
    <dgm:cxn modelId="{A5836E04-7D9A-449E-A811-D4DF01B7DB3D}" srcId="{270BEC58-9ACE-4C37-BD07-AADB2E66D92C}" destId="{D68F5E23-6650-41D4-9693-72DD32DC1AAC}" srcOrd="1" destOrd="0" parTransId="{CDA76E18-0691-4474-99FF-62964B4E29FB}" sibTransId="{2672EE0F-8EAA-4CEC-99D6-4CF7EBAF6006}"/>
    <dgm:cxn modelId="{8482951D-6EC1-472B-A96A-B3BEB4D768ED}" srcId="{EAD67B57-FFB2-4938-BCAA-AC072F3527FC}" destId="{F9BF21F5-AF3B-422E-8A57-15FE3CA38E6B}" srcOrd="0" destOrd="0" parTransId="{E796BF65-F25A-4E6B-977D-9A12E5B0D641}" sibTransId="{DF8FCFB6-832A-4A95-90F7-B8858B9A8757}"/>
    <dgm:cxn modelId="{8EDE6623-0A44-3F4E-8345-DC3A660B6C81}" type="presOf" srcId="{78540A46-3765-49A7-A5D7-80F75154A429}" destId="{01C70479-DC7B-F646-B244-B568959DE249}" srcOrd="0" destOrd="1" presId="urn:microsoft.com/office/officeart/2016/7/layout/LinearBlockProcessNumbered"/>
    <dgm:cxn modelId="{B1EB3D27-29BE-403F-B628-FDD8CF536BC9}" srcId="{D68F5E23-6650-41D4-9693-72DD32DC1AAC}" destId="{1C7DA9CF-F121-496A-97C1-0105529E72C9}" srcOrd="2" destOrd="0" parTransId="{3F40F797-B096-45C2-8BC1-B0B296240925}" sibTransId="{81D35097-6A1C-4E45-B32B-B6222E74871F}"/>
    <dgm:cxn modelId="{76900B3A-BB65-1D49-987F-AD9070415AF0}" type="presOf" srcId="{270BEC58-9ACE-4C37-BD07-AADB2E66D92C}" destId="{909BD017-C57E-3941-BE95-6E2666FD8FD0}" srcOrd="0" destOrd="0" presId="urn:microsoft.com/office/officeart/2016/7/layout/LinearBlockProcessNumbered"/>
    <dgm:cxn modelId="{F127E245-504A-C349-BC95-AB8BAE28EE8A}" type="presOf" srcId="{2672EE0F-8EAA-4CEC-99D6-4CF7EBAF6006}" destId="{5703FA75-6C5C-3B4C-BA4F-4251B4BCAD7A}" srcOrd="0" destOrd="0" presId="urn:microsoft.com/office/officeart/2016/7/layout/LinearBlockProcessNumbered"/>
    <dgm:cxn modelId="{43EF6A4A-C60B-834B-8A1D-2CDD06CC0A7C}" type="presOf" srcId="{D68F5E23-6650-41D4-9693-72DD32DC1AAC}" destId="{0176E892-7463-F84C-B3F0-A19C22FC6F30}" srcOrd="0" destOrd="0" presId="urn:microsoft.com/office/officeart/2016/7/layout/LinearBlockProcessNumbered"/>
    <dgm:cxn modelId="{72A7535E-A4BB-43A7-8E6D-3E6FEF313DD9}" srcId="{D68F5E23-6650-41D4-9693-72DD32DC1AAC}" destId="{FF545916-0166-4523-B428-107BE7BF0E58}" srcOrd="3" destOrd="0" parTransId="{8B3DE1EC-FAD8-4DCA-B1E9-0F482EB27557}" sibTransId="{EC852462-F5E4-41ED-BA10-6704082A6D09}"/>
    <dgm:cxn modelId="{E9D25A61-3EBC-8E41-B92C-E55B6BC81697}" type="presOf" srcId="{EAD67B57-FFB2-4938-BCAA-AC072F3527FC}" destId="{0093279E-0500-5140-B64A-16CDD4047EDB}" srcOrd="0" destOrd="0" presId="urn:microsoft.com/office/officeart/2016/7/layout/LinearBlockProcessNumbered"/>
    <dgm:cxn modelId="{3DC2E96D-2FB8-684E-B937-57E0E8E4717B}" type="presOf" srcId="{D68F5E23-6650-41D4-9693-72DD32DC1AAC}" destId="{01C70479-DC7B-F646-B244-B568959DE249}" srcOrd="1" destOrd="0" presId="urn:microsoft.com/office/officeart/2016/7/layout/LinearBlockProcessNumbered"/>
    <dgm:cxn modelId="{A5925875-D3A6-C742-830C-03640AB442B0}" type="presOf" srcId="{12151897-087F-4986-85AD-F457AE8F6A36}" destId="{01C70479-DC7B-F646-B244-B568959DE249}" srcOrd="0" destOrd="2" presId="urn:microsoft.com/office/officeart/2016/7/layout/LinearBlockProcessNumbered"/>
    <dgm:cxn modelId="{60C53BBB-E8BB-1742-B17D-F7EBE5252F64}" type="presOf" srcId="{F9BF21F5-AF3B-422E-8A57-15FE3CA38E6B}" destId="{EEF45A57-61F2-0C4B-8092-9A3BA52F1844}" srcOrd="0" destOrd="1" presId="urn:microsoft.com/office/officeart/2016/7/layout/LinearBlockProcessNumbered"/>
    <dgm:cxn modelId="{0EC885BB-60F8-3449-BB2B-91B6E03A461A}" type="presOf" srcId="{EAD67B57-FFB2-4938-BCAA-AC072F3527FC}" destId="{EEF45A57-61F2-0C4B-8092-9A3BA52F1844}" srcOrd="1" destOrd="0" presId="urn:microsoft.com/office/officeart/2016/7/layout/LinearBlockProcessNumbered"/>
    <dgm:cxn modelId="{6508B0DC-B7B2-49ED-A11F-3F6AC486F14A}" srcId="{D68F5E23-6650-41D4-9693-72DD32DC1AAC}" destId="{12151897-087F-4986-85AD-F457AE8F6A36}" srcOrd="1" destOrd="0" parTransId="{6FE67A44-F482-4596-B1A7-FD2BF0ED7265}" sibTransId="{18329D59-ED96-42C0-AA0A-900E6177E75D}"/>
    <dgm:cxn modelId="{D3DF3EF3-5C5B-9041-9586-D178A8DD7B80}" type="presOf" srcId="{FF545916-0166-4523-B428-107BE7BF0E58}" destId="{01C70479-DC7B-F646-B244-B568959DE249}" srcOrd="0" destOrd="4" presId="urn:microsoft.com/office/officeart/2016/7/layout/LinearBlockProcessNumbered"/>
    <dgm:cxn modelId="{260370F8-77BC-4017-B95B-E1CB6294FD84}" srcId="{270BEC58-9ACE-4C37-BD07-AADB2E66D92C}" destId="{EAD67B57-FFB2-4938-BCAA-AC072F3527FC}" srcOrd="0" destOrd="0" parTransId="{791D2A4C-A554-4DF5-B27A-232427B9CFC9}" sibTransId="{C213567C-2962-4F76-938D-34B81D3DC3A8}"/>
    <dgm:cxn modelId="{6E5F14F9-C5AD-9E4A-A374-EB8DDD2B8737}" type="presOf" srcId="{1C7DA9CF-F121-496A-97C1-0105529E72C9}" destId="{01C70479-DC7B-F646-B244-B568959DE249}" srcOrd="0" destOrd="3" presId="urn:microsoft.com/office/officeart/2016/7/layout/LinearBlockProcessNumbered"/>
    <dgm:cxn modelId="{A9450AFF-D286-0249-A72E-05F228EF68A2}" type="presOf" srcId="{C213567C-2962-4F76-938D-34B81D3DC3A8}" destId="{6B9612C2-5F27-AD46-A06E-EEDEE4AE02C7}" srcOrd="0" destOrd="0" presId="urn:microsoft.com/office/officeart/2016/7/layout/LinearBlockProcessNumbered"/>
    <dgm:cxn modelId="{E5F57FFF-4FBA-473C-B07D-91AC88A1B095}" srcId="{D68F5E23-6650-41D4-9693-72DD32DC1AAC}" destId="{78540A46-3765-49A7-A5D7-80F75154A429}" srcOrd="0" destOrd="0" parTransId="{5807E36C-EA8C-491C-8CF2-2F9441587972}" sibTransId="{26810BA4-16CF-4BFA-9792-FBC5CEFCEADF}"/>
    <dgm:cxn modelId="{8C358B35-1051-6E4F-A2A3-2C5906476230}" type="presParOf" srcId="{909BD017-C57E-3941-BE95-6E2666FD8FD0}" destId="{C5221D44-D8A1-604C-99EB-A96B4B14C8DC}" srcOrd="0" destOrd="0" presId="urn:microsoft.com/office/officeart/2016/7/layout/LinearBlockProcessNumbered"/>
    <dgm:cxn modelId="{94265B91-499E-D944-912C-FC7ACCB18EE6}" type="presParOf" srcId="{C5221D44-D8A1-604C-99EB-A96B4B14C8DC}" destId="{0093279E-0500-5140-B64A-16CDD4047EDB}" srcOrd="0" destOrd="0" presId="urn:microsoft.com/office/officeart/2016/7/layout/LinearBlockProcessNumbered"/>
    <dgm:cxn modelId="{AFB143BA-C3CD-554E-B13A-4E0BECF3CC2F}" type="presParOf" srcId="{C5221D44-D8A1-604C-99EB-A96B4B14C8DC}" destId="{6B9612C2-5F27-AD46-A06E-EEDEE4AE02C7}" srcOrd="1" destOrd="0" presId="urn:microsoft.com/office/officeart/2016/7/layout/LinearBlockProcessNumbered"/>
    <dgm:cxn modelId="{2BBB34E0-4DC9-7E46-B84E-84088B5ECE75}" type="presParOf" srcId="{C5221D44-D8A1-604C-99EB-A96B4B14C8DC}" destId="{EEF45A57-61F2-0C4B-8092-9A3BA52F1844}" srcOrd="2" destOrd="0" presId="urn:microsoft.com/office/officeart/2016/7/layout/LinearBlockProcessNumbered"/>
    <dgm:cxn modelId="{B134B877-D8F2-B247-9708-25821EFF31ED}" type="presParOf" srcId="{909BD017-C57E-3941-BE95-6E2666FD8FD0}" destId="{5065C75B-B5EA-A44D-A9D9-3CAE5612F4E3}" srcOrd="1" destOrd="0" presId="urn:microsoft.com/office/officeart/2016/7/layout/LinearBlockProcessNumbered"/>
    <dgm:cxn modelId="{E450A73C-3FE2-0549-A7D2-C9AE7AE87B89}" type="presParOf" srcId="{909BD017-C57E-3941-BE95-6E2666FD8FD0}" destId="{7C3DCCC5-2752-0A4B-971B-A8B8D42558BD}" srcOrd="2" destOrd="0" presId="urn:microsoft.com/office/officeart/2016/7/layout/LinearBlockProcessNumbered"/>
    <dgm:cxn modelId="{346E4CE2-3E99-3D4C-A211-15B75C481F0F}" type="presParOf" srcId="{7C3DCCC5-2752-0A4B-971B-A8B8D42558BD}" destId="{0176E892-7463-F84C-B3F0-A19C22FC6F30}" srcOrd="0" destOrd="0" presId="urn:microsoft.com/office/officeart/2016/7/layout/LinearBlockProcessNumbered"/>
    <dgm:cxn modelId="{067332F1-498C-0242-85ED-8FD9356DBA0D}" type="presParOf" srcId="{7C3DCCC5-2752-0A4B-971B-A8B8D42558BD}" destId="{5703FA75-6C5C-3B4C-BA4F-4251B4BCAD7A}" srcOrd="1" destOrd="0" presId="urn:microsoft.com/office/officeart/2016/7/layout/LinearBlockProcessNumbered"/>
    <dgm:cxn modelId="{3C103652-AE04-1C4E-B671-8C0D51D68FC2}" type="presParOf" srcId="{7C3DCCC5-2752-0A4B-971B-A8B8D42558BD}" destId="{01C70479-DC7B-F646-B244-B568959DE249}"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AC4097-B110-4E5D-BFA4-0A0AA19F0843}"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ED843BA4-32E3-461D-B390-DE7240F0AC76}">
      <dgm:prSet/>
      <dgm:spPr/>
      <dgm:t>
        <a:bodyPr/>
        <a:lstStyle/>
        <a:p>
          <a:r>
            <a:rPr lang="en-US" b="1"/>
            <a:t>Facility Design</a:t>
          </a:r>
          <a:endParaRPr lang="en-US"/>
        </a:p>
      </dgm:t>
    </dgm:pt>
    <dgm:pt modelId="{26924803-D099-4A56-8527-9A8A9A6F5432}" type="parTrans" cxnId="{1400DCB2-E728-40FE-8A1B-EA28922EC3A5}">
      <dgm:prSet/>
      <dgm:spPr/>
      <dgm:t>
        <a:bodyPr/>
        <a:lstStyle/>
        <a:p>
          <a:endParaRPr lang="en-US"/>
        </a:p>
      </dgm:t>
    </dgm:pt>
    <dgm:pt modelId="{BFA7CC69-CA75-4042-B681-3F9925665E3E}" type="sibTrans" cxnId="{1400DCB2-E728-40FE-8A1B-EA28922EC3A5}">
      <dgm:prSet/>
      <dgm:spPr/>
      <dgm:t>
        <a:bodyPr/>
        <a:lstStyle/>
        <a:p>
          <a:endParaRPr lang="en-US"/>
        </a:p>
      </dgm:t>
    </dgm:pt>
    <dgm:pt modelId="{5ABB1E88-AA39-49D8-AB76-D44BF48C96E9}">
      <dgm:prSet/>
      <dgm:spPr/>
      <dgm:t>
        <a:bodyPr/>
        <a:lstStyle/>
        <a:p>
          <a:r>
            <a:rPr lang="en-US" b="1"/>
            <a:t>Overhead dust and dirt that could contaminate foods</a:t>
          </a:r>
        </a:p>
      </dgm:t>
    </dgm:pt>
    <dgm:pt modelId="{43C23157-F554-4D7A-AD2F-C4C18C14ECA4}" type="parTrans" cxnId="{8DDA61FE-BB0B-4E35-B046-F43CD813D8D5}">
      <dgm:prSet/>
      <dgm:spPr/>
      <dgm:t>
        <a:bodyPr/>
        <a:lstStyle/>
        <a:p>
          <a:endParaRPr lang="en-US"/>
        </a:p>
      </dgm:t>
    </dgm:pt>
    <dgm:pt modelId="{87358BFF-C2E9-4AA5-B5B0-8CED1112BABF}" type="sibTrans" cxnId="{8DDA61FE-BB0B-4E35-B046-F43CD813D8D5}">
      <dgm:prSet/>
      <dgm:spPr/>
      <dgm:t>
        <a:bodyPr/>
        <a:lstStyle/>
        <a:p>
          <a:endParaRPr lang="en-US"/>
        </a:p>
      </dgm:t>
    </dgm:pt>
    <dgm:pt modelId="{E55C80B1-CF13-4AA1-98B2-B8DA111A1D24}">
      <dgm:prSet/>
      <dgm:spPr/>
      <dgm:t>
        <a:bodyPr/>
        <a:lstStyle/>
        <a:p>
          <a:r>
            <a:rPr lang="en-US" b="1"/>
            <a:t>Sneeze guards, wrapped portioned products</a:t>
          </a:r>
        </a:p>
      </dgm:t>
    </dgm:pt>
    <dgm:pt modelId="{EAF88826-C044-4C44-B6CB-317124C60C24}" type="parTrans" cxnId="{9DD12DB7-F962-49FB-9640-0F38E1A437A2}">
      <dgm:prSet/>
      <dgm:spPr/>
      <dgm:t>
        <a:bodyPr/>
        <a:lstStyle/>
        <a:p>
          <a:endParaRPr lang="en-US"/>
        </a:p>
      </dgm:t>
    </dgm:pt>
    <dgm:pt modelId="{23C902BA-3968-45A3-A7E9-C8819B6752FF}" type="sibTrans" cxnId="{9DD12DB7-F962-49FB-9640-0F38E1A437A2}">
      <dgm:prSet/>
      <dgm:spPr/>
      <dgm:t>
        <a:bodyPr/>
        <a:lstStyle/>
        <a:p>
          <a:endParaRPr lang="en-US"/>
        </a:p>
      </dgm:t>
    </dgm:pt>
    <dgm:pt modelId="{0F0E3904-EAD1-43B2-B61D-1E625E79FF62}">
      <dgm:prSet/>
      <dgm:spPr/>
      <dgm:t>
        <a:bodyPr/>
        <a:lstStyle/>
        <a:p>
          <a:r>
            <a:rPr lang="en-US" b="1"/>
            <a:t>Proper thermometers or thermocouples </a:t>
          </a:r>
        </a:p>
      </dgm:t>
    </dgm:pt>
    <dgm:pt modelId="{B516E297-40FC-476E-AD9F-894129E01E74}" type="parTrans" cxnId="{E570BFCD-DFAF-4DFE-BA90-6329F49DA5E5}">
      <dgm:prSet/>
      <dgm:spPr/>
      <dgm:t>
        <a:bodyPr/>
        <a:lstStyle/>
        <a:p>
          <a:endParaRPr lang="en-US"/>
        </a:p>
      </dgm:t>
    </dgm:pt>
    <dgm:pt modelId="{A8733CBA-FDFC-4CBC-872F-391E2196B321}" type="sibTrans" cxnId="{E570BFCD-DFAF-4DFE-BA90-6329F49DA5E5}">
      <dgm:prSet/>
      <dgm:spPr/>
      <dgm:t>
        <a:bodyPr/>
        <a:lstStyle/>
        <a:p>
          <a:endParaRPr lang="en-US"/>
        </a:p>
      </dgm:t>
    </dgm:pt>
    <dgm:pt modelId="{3C5D3AD5-3D0E-41BA-99C1-6AD6B4F2634A}">
      <dgm:prSet/>
      <dgm:spPr/>
      <dgm:t>
        <a:bodyPr/>
        <a:lstStyle/>
        <a:p>
          <a:r>
            <a:rPr lang="en-US" b="1"/>
            <a:t>Food contact surfaces constructed, located or unacceptable materials </a:t>
          </a:r>
        </a:p>
      </dgm:t>
    </dgm:pt>
    <dgm:pt modelId="{A4AB018D-F874-46DE-9E1E-BC0D491621DA}" type="parTrans" cxnId="{9CE67942-053D-40ED-A078-D2298CA9AF80}">
      <dgm:prSet/>
      <dgm:spPr/>
      <dgm:t>
        <a:bodyPr/>
        <a:lstStyle/>
        <a:p>
          <a:endParaRPr lang="en-US"/>
        </a:p>
      </dgm:t>
    </dgm:pt>
    <dgm:pt modelId="{95EA38F6-BF02-4087-87AD-63E5D7FB0C95}" type="sibTrans" cxnId="{9CE67942-053D-40ED-A078-D2298CA9AF80}">
      <dgm:prSet/>
      <dgm:spPr/>
      <dgm:t>
        <a:bodyPr/>
        <a:lstStyle/>
        <a:p>
          <a:endParaRPr lang="en-US"/>
        </a:p>
      </dgm:t>
    </dgm:pt>
    <dgm:pt modelId="{09B419F6-ED9D-4702-93A2-67A1B64C9106}">
      <dgm:prSet/>
      <dgm:spPr/>
      <dgm:t>
        <a:bodyPr/>
        <a:lstStyle/>
        <a:p>
          <a:r>
            <a:rPr lang="en-US" b="1"/>
            <a:t>Food contact surfaces are to be WASHED RINSED and SANITIZED in place after each use</a:t>
          </a:r>
        </a:p>
      </dgm:t>
    </dgm:pt>
    <dgm:pt modelId="{72F52F32-1557-4A41-ABC2-6E379DE6CDE8}" type="parTrans" cxnId="{391E5569-0CB5-44EB-9A87-0ADA6E9F749B}">
      <dgm:prSet/>
      <dgm:spPr/>
      <dgm:t>
        <a:bodyPr/>
        <a:lstStyle/>
        <a:p>
          <a:endParaRPr lang="en-US"/>
        </a:p>
      </dgm:t>
    </dgm:pt>
    <dgm:pt modelId="{976F9135-2AD4-4EF1-8B60-196BE75483A4}" type="sibTrans" cxnId="{391E5569-0CB5-44EB-9A87-0ADA6E9F749B}">
      <dgm:prSet/>
      <dgm:spPr/>
      <dgm:t>
        <a:bodyPr/>
        <a:lstStyle/>
        <a:p>
          <a:endParaRPr lang="en-US"/>
        </a:p>
      </dgm:t>
    </dgm:pt>
    <dgm:pt modelId="{FCA43F6F-2CD1-4C77-9D32-CB0B3724A740}">
      <dgm:prSet/>
      <dgm:spPr/>
      <dgm:t>
        <a:bodyPr/>
        <a:lstStyle/>
        <a:p>
          <a:r>
            <a:rPr lang="en-US" b="1" dirty="0"/>
            <a:t>Personal Hygiene</a:t>
          </a:r>
        </a:p>
      </dgm:t>
    </dgm:pt>
    <dgm:pt modelId="{9CC87B48-D91E-477C-A9E6-6B27D969EB9C}" type="parTrans" cxnId="{818DBDB4-A1A5-4949-82EE-C64DC9A9241F}">
      <dgm:prSet/>
      <dgm:spPr/>
      <dgm:t>
        <a:bodyPr/>
        <a:lstStyle/>
        <a:p>
          <a:endParaRPr lang="en-US"/>
        </a:p>
      </dgm:t>
    </dgm:pt>
    <dgm:pt modelId="{44100CE9-8E3E-4798-84E0-3B64001DE115}" type="sibTrans" cxnId="{818DBDB4-A1A5-4949-82EE-C64DC9A9241F}">
      <dgm:prSet/>
      <dgm:spPr/>
      <dgm:t>
        <a:bodyPr/>
        <a:lstStyle/>
        <a:p>
          <a:endParaRPr lang="en-US"/>
        </a:p>
      </dgm:t>
    </dgm:pt>
    <dgm:pt modelId="{5B51B832-188C-440A-B608-DBC101372A75}">
      <dgm:prSet/>
      <dgm:spPr/>
      <dgm:t>
        <a:bodyPr/>
        <a:lstStyle/>
        <a:p>
          <a:r>
            <a:rPr lang="en-US" b="1" dirty="0"/>
            <a:t>Ill employees will be worth 10 points and failure to remove them will result in 28 points</a:t>
          </a:r>
        </a:p>
      </dgm:t>
    </dgm:pt>
    <dgm:pt modelId="{5F40A7D5-D20D-40FE-AF82-9381D3314ED7}" type="parTrans" cxnId="{7EE2C9CA-D4BC-4C37-9C1B-4FD557259DCF}">
      <dgm:prSet/>
      <dgm:spPr/>
      <dgm:t>
        <a:bodyPr/>
        <a:lstStyle/>
        <a:p>
          <a:endParaRPr lang="en-US"/>
        </a:p>
      </dgm:t>
    </dgm:pt>
    <dgm:pt modelId="{7511F8DD-71E1-4B60-A8B1-6928A214EC78}" type="sibTrans" cxnId="{7EE2C9CA-D4BC-4C37-9C1B-4FD557259DCF}">
      <dgm:prSet/>
      <dgm:spPr/>
      <dgm:t>
        <a:bodyPr/>
        <a:lstStyle/>
        <a:p>
          <a:endParaRPr lang="en-US"/>
        </a:p>
      </dgm:t>
    </dgm:pt>
    <dgm:pt modelId="{C162E0C6-A1B5-4176-8290-BB2992A8ED9D}">
      <dgm:prSet/>
      <dgm:spPr/>
      <dgm:t>
        <a:bodyPr/>
        <a:lstStyle/>
        <a:p>
          <a:r>
            <a:rPr lang="en-US" b="1" dirty="0"/>
            <a:t>All employees working with ready to eat foods are using gloves </a:t>
          </a:r>
        </a:p>
      </dgm:t>
    </dgm:pt>
    <dgm:pt modelId="{2E03C348-C5CD-48D4-99D9-CC64BE904C1B}" type="parTrans" cxnId="{301A008C-03B7-4624-9D73-845C046E988F}">
      <dgm:prSet/>
      <dgm:spPr/>
      <dgm:t>
        <a:bodyPr/>
        <a:lstStyle/>
        <a:p>
          <a:endParaRPr lang="en-US"/>
        </a:p>
      </dgm:t>
    </dgm:pt>
    <dgm:pt modelId="{870AC393-5BBC-48C3-8E1B-A5A7151C3CAA}" type="sibTrans" cxnId="{301A008C-03B7-4624-9D73-845C046E988F}">
      <dgm:prSet/>
      <dgm:spPr/>
      <dgm:t>
        <a:bodyPr/>
        <a:lstStyle/>
        <a:p>
          <a:endParaRPr lang="en-US"/>
        </a:p>
      </dgm:t>
    </dgm:pt>
    <dgm:pt modelId="{DA108B27-7872-4018-994D-149CBCB28BD4}">
      <dgm:prSet/>
      <dgm:spPr/>
      <dgm:t>
        <a:bodyPr/>
        <a:lstStyle/>
        <a:p>
          <a:r>
            <a:rPr lang="en-US" b="1" dirty="0"/>
            <a:t>Improper hand washing</a:t>
          </a:r>
        </a:p>
      </dgm:t>
    </dgm:pt>
    <dgm:pt modelId="{3BD5699A-F269-484D-9C08-872E197827EC}" type="parTrans" cxnId="{4620E7A5-EF51-4862-BAFA-4CEDF703FF28}">
      <dgm:prSet/>
      <dgm:spPr/>
      <dgm:t>
        <a:bodyPr/>
        <a:lstStyle/>
        <a:p>
          <a:endParaRPr lang="en-US"/>
        </a:p>
      </dgm:t>
    </dgm:pt>
    <dgm:pt modelId="{7B0E445F-B0C3-4F04-976E-FC5AD2930BA0}" type="sibTrans" cxnId="{4620E7A5-EF51-4862-BAFA-4CEDF703FF28}">
      <dgm:prSet/>
      <dgm:spPr/>
      <dgm:t>
        <a:bodyPr/>
        <a:lstStyle/>
        <a:p>
          <a:endParaRPr lang="en-US"/>
        </a:p>
      </dgm:t>
    </dgm:pt>
    <dgm:pt modelId="{9D77477B-CBAA-4D1B-904C-433565C89B89}">
      <dgm:prSet/>
      <dgm:spPr/>
      <dgm:t>
        <a:bodyPr/>
        <a:lstStyle/>
        <a:p>
          <a:r>
            <a:rPr lang="en-US" b="1" dirty="0"/>
            <a:t>There is a sliding scale that increases the points associated with the violations, ranging from 5-28 points. </a:t>
          </a:r>
        </a:p>
      </dgm:t>
    </dgm:pt>
    <dgm:pt modelId="{26F9FAE6-DF4A-4623-A76D-13DDFAB6AE2E}" type="parTrans" cxnId="{314F7404-EED4-4C69-AE08-F6A5176E6D36}">
      <dgm:prSet/>
      <dgm:spPr/>
      <dgm:t>
        <a:bodyPr/>
        <a:lstStyle/>
        <a:p>
          <a:endParaRPr lang="en-US"/>
        </a:p>
      </dgm:t>
    </dgm:pt>
    <dgm:pt modelId="{129038F8-9D4F-42BC-BB4C-966E5C39A6E2}" type="sibTrans" cxnId="{314F7404-EED4-4C69-AE08-F6A5176E6D36}">
      <dgm:prSet/>
      <dgm:spPr/>
      <dgm:t>
        <a:bodyPr/>
        <a:lstStyle/>
        <a:p>
          <a:endParaRPr lang="en-US"/>
        </a:p>
      </dgm:t>
    </dgm:pt>
    <dgm:pt modelId="{4EC5B580-B1FF-3942-AFC3-9CD99D707F77}" type="pres">
      <dgm:prSet presAssocID="{45AC4097-B110-4E5D-BFA4-0A0AA19F0843}" presName="Name0" presStyleCnt="0">
        <dgm:presLayoutVars>
          <dgm:dir/>
          <dgm:resizeHandles val="exact"/>
        </dgm:presLayoutVars>
      </dgm:prSet>
      <dgm:spPr/>
    </dgm:pt>
    <dgm:pt modelId="{D1E22985-49BC-0848-B6AC-A01152CAE967}" type="pres">
      <dgm:prSet presAssocID="{ED843BA4-32E3-461D-B390-DE7240F0AC76}" presName="parAndChTx" presStyleLbl="node1" presStyleIdx="0" presStyleCnt="3">
        <dgm:presLayoutVars>
          <dgm:bulletEnabled val="1"/>
        </dgm:presLayoutVars>
      </dgm:prSet>
      <dgm:spPr/>
    </dgm:pt>
    <dgm:pt modelId="{10EA2902-C3B2-994B-98FF-D6A0E9DD5BBE}" type="pres">
      <dgm:prSet presAssocID="{BFA7CC69-CA75-4042-B681-3F9925665E3E}" presName="parAndChSpace" presStyleCnt="0"/>
      <dgm:spPr/>
    </dgm:pt>
    <dgm:pt modelId="{16EAAAC1-6697-E84E-8D98-D64A2E1972D9}" type="pres">
      <dgm:prSet presAssocID="{FCA43F6F-2CD1-4C77-9D32-CB0B3724A740}" presName="parAndChTx" presStyleLbl="node1" presStyleIdx="1" presStyleCnt="3">
        <dgm:presLayoutVars>
          <dgm:bulletEnabled val="1"/>
        </dgm:presLayoutVars>
      </dgm:prSet>
      <dgm:spPr/>
    </dgm:pt>
    <dgm:pt modelId="{7D65D16D-718A-364E-9C77-2208973855EB}" type="pres">
      <dgm:prSet presAssocID="{44100CE9-8E3E-4798-84E0-3B64001DE115}" presName="parAndChSpace" presStyleCnt="0"/>
      <dgm:spPr/>
    </dgm:pt>
    <dgm:pt modelId="{A4333000-E254-F14F-90C7-C6193C67DC99}" type="pres">
      <dgm:prSet presAssocID="{9D77477B-CBAA-4D1B-904C-433565C89B89}" presName="parAndChTx" presStyleLbl="node1" presStyleIdx="2" presStyleCnt="3">
        <dgm:presLayoutVars>
          <dgm:bulletEnabled val="1"/>
        </dgm:presLayoutVars>
      </dgm:prSet>
      <dgm:spPr/>
    </dgm:pt>
  </dgm:ptLst>
  <dgm:cxnLst>
    <dgm:cxn modelId="{314F7404-EED4-4C69-AE08-F6A5176E6D36}" srcId="{45AC4097-B110-4E5D-BFA4-0A0AA19F0843}" destId="{9D77477B-CBAA-4D1B-904C-433565C89B89}" srcOrd="2" destOrd="0" parTransId="{26F9FAE6-DF4A-4623-A76D-13DDFAB6AE2E}" sibTransId="{129038F8-9D4F-42BC-BB4C-966E5C39A6E2}"/>
    <dgm:cxn modelId="{7E1A4E13-3184-4748-B011-7119E9AC5323}" type="presOf" srcId="{9D77477B-CBAA-4D1B-904C-433565C89B89}" destId="{A4333000-E254-F14F-90C7-C6193C67DC99}" srcOrd="0" destOrd="0" presId="urn:microsoft.com/office/officeart/2005/8/layout/hChevron3"/>
    <dgm:cxn modelId="{41431E1D-30D1-D24E-AED6-E5A861565E08}" type="presOf" srcId="{DA108B27-7872-4018-994D-149CBCB28BD4}" destId="{16EAAAC1-6697-E84E-8D98-D64A2E1972D9}" srcOrd="0" destOrd="3" presId="urn:microsoft.com/office/officeart/2005/8/layout/hChevron3"/>
    <dgm:cxn modelId="{9CE67942-053D-40ED-A078-D2298CA9AF80}" srcId="{ED843BA4-32E3-461D-B390-DE7240F0AC76}" destId="{3C5D3AD5-3D0E-41BA-99C1-6AD6B4F2634A}" srcOrd="3" destOrd="0" parTransId="{A4AB018D-F874-46DE-9E1E-BC0D491621DA}" sibTransId="{95EA38F6-BF02-4087-87AD-63E5D7FB0C95}"/>
    <dgm:cxn modelId="{08FC8443-D1ED-DB4C-952E-E73C561675F5}" type="presOf" srcId="{3C5D3AD5-3D0E-41BA-99C1-6AD6B4F2634A}" destId="{D1E22985-49BC-0848-B6AC-A01152CAE967}" srcOrd="0" destOrd="4" presId="urn:microsoft.com/office/officeart/2005/8/layout/hChevron3"/>
    <dgm:cxn modelId="{438D6C45-089D-0141-A3F5-71968CF57814}" type="presOf" srcId="{09B419F6-ED9D-4702-93A2-67A1B64C9106}" destId="{D1E22985-49BC-0848-B6AC-A01152CAE967}" srcOrd="0" destOrd="5" presId="urn:microsoft.com/office/officeart/2005/8/layout/hChevron3"/>
    <dgm:cxn modelId="{64447553-3937-1247-98EB-0FBF71D0F2D0}" type="presOf" srcId="{0F0E3904-EAD1-43B2-B61D-1E625E79FF62}" destId="{D1E22985-49BC-0848-B6AC-A01152CAE967}" srcOrd="0" destOrd="3" presId="urn:microsoft.com/office/officeart/2005/8/layout/hChevron3"/>
    <dgm:cxn modelId="{D2893A64-FFF3-9442-87B0-C84E4E8054BA}" type="presOf" srcId="{45AC4097-B110-4E5D-BFA4-0A0AA19F0843}" destId="{4EC5B580-B1FF-3942-AFC3-9CD99D707F77}" srcOrd="0" destOrd="0" presId="urn:microsoft.com/office/officeart/2005/8/layout/hChevron3"/>
    <dgm:cxn modelId="{391E5569-0CB5-44EB-9A87-0ADA6E9F749B}" srcId="{ED843BA4-32E3-461D-B390-DE7240F0AC76}" destId="{09B419F6-ED9D-4702-93A2-67A1B64C9106}" srcOrd="4" destOrd="0" parTransId="{72F52F32-1557-4A41-ABC2-6E379DE6CDE8}" sibTransId="{976F9135-2AD4-4EF1-8B60-196BE75483A4}"/>
    <dgm:cxn modelId="{17FD106B-C68E-9D4A-B939-247559D29027}" type="presOf" srcId="{5ABB1E88-AA39-49D8-AB76-D44BF48C96E9}" destId="{D1E22985-49BC-0848-B6AC-A01152CAE967}" srcOrd="0" destOrd="1" presId="urn:microsoft.com/office/officeart/2005/8/layout/hChevron3"/>
    <dgm:cxn modelId="{1DE41387-349A-C240-98C2-97FF18B8F27C}" type="presOf" srcId="{5B51B832-188C-440A-B608-DBC101372A75}" destId="{16EAAAC1-6697-E84E-8D98-D64A2E1972D9}" srcOrd="0" destOrd="1" presId="urn:microsoft.com/office/officeart/2005/8/layout/hChevron3"/>
    <dgm:cxn modelId="{301A008C-03B7-4624-9D73-845C046E988F}" srcId="{FCA43F6F-2CD1-4C77-9D32-CB0B3724A740}" destId="{C162E0C6-A1B5-4176-8290-BB2992A8ED9D}" srcOrd="1" destOrd="0" parTransId="{2E03C348-C5CD-48D4-99D9-CC64BE904C1B}" sibTransId="{870AC393-5BBC-48C3-8E1B-A5A7151C3CAA}"/>
    <dgm:cxn modelId="{B851E992-5CEF-D140-B2E2-8C215AEE423B}" type="presOf" srcId="{E55C80B1-CF13-4AA1-98B2-B8DA111A1D24}" destId="{D1E22985-49BC-0848-B6AC-A01152CAE967}" srcOrd="0" destOrd="2" presId="urn:microsoft.com/office/officeart/2005/8/layout/hChevron3"/>
    <dgm:cxn modelId="{D538A198-EFEE-494B-A977-9EF9F5F21918}" type="presOf" srcId="{FCA43F6F-2CD1-4C77-9D32-CB0B3724A740}" destId="{16EAAAC1-6697-E84E-8D98-D64A2E1972D9}" srcOrd="0" destOrd="0" presId="urn:microsoft.com/office/officeart/2005/8/layout/hChevron3"/>
    <dgm:cxn modelId="{4620E7A5-EF51-4862-BAFA-4CEDF703FF28}" srcId="{FCA43F6F-2CD1-4C77-9D32-CB0B3724A740}" destId="{DA108B27-7872-4018-994D-149CBCB28BD4}" srcOrd="2" destOrd="0" parTransId="{3BD5699A-F269-484D-9C08-872E197827EC}" sibTransId="{7B0E445F-B0C3-4F04-976E-FC5AD2930BA0}"/>
    <dgm:cxn modelId="{1400DCB2-E728-40FE-8A1B-EA28922EC3A5}" srcId="{45AC4097-B110-4E5D-BFA4-0A0AA19F0843}" destId="{ED843BA4-32E3-461D-B390-DE7240F0AC76}" srcOrd="0" destOrd="0" parTransId="{26924803-D099-4A56-8527-9A8A9A6F5432}" sibTransId="{BFA7CC69-CA75-4042-B681-3F9925665E3E}"/>
    <dgm:cxn modelId="{818DBDB4-A1A5-4949-82EE-C64DC9A9241F}" srcId="{45AC4097-B110-4E5D-BFA4-0A0AA19F0843}" destId="{FCA43F6F-2CD1-4C77-9D32-CB0B3724A740}" srcOrd="1" destOrd="0" parTransId="{9CC87B48-D91E-477C-A9E6-6B27D969EB9C}" sibTransId="{44100CE9-8E3E-4798-84E0-3B64001DE115}"/>
    <dgm:cxn modelId="{9DD12DB7-F962-49FB-9640-0F38E1A437A2}" srcId="{ED843BA4-32E3-461D-B390-DE7240F0AC76}" destId="{E55C80B1-CF13-4AA1-98B2-B8DA111A1D24}" srcOrd="1" destOrd="0" parTransId="{EAF88826-C044-4C44-B6CB-317124C60C24}" sibTransId="{23C902BA-3968-45A3-A7E9-C8819B6752FF}"/>
    <dgm:cxn modelId="{8A1C41C6-C8A1-3341-922B-3B811EF88C5E}" type="presOf" srcId="{ED843BA4-32E3-461D-B390-DE7240F0AC76}" destId="{D1E22985-49BC-0848-B6AC-A01152CAE967}" srcOrd="0" destOrd="0" presId="urn:microsoft.com/office/officeart/2005/8/layout/hChevron3"/>
    <dgm:cxn modelId="{7EE2C9CA-D4BC-4C37-9C1B-4FD557259DCF}" srcId="{FCA43F6F-2CD1-4C77-9D32-CB0B3724A740}" destId="{5B51B832-188C-440A-B608-DBC101372A75}" srcOrd="0" destOrd="0" parTransId="{5F40A7D5-D20D-40FE-AF82-9381D3314ED7}" sibTransId="{7511F8DD-71E1-4B60-A8B1-6928A214EC78}"/>
    <dgm:cxn modelId="{EE89EACA-3BB9-D647-905D-464A2AB42B32}" type="presOf" srcId="{C162E0C6-A1B5-4176-8290-BB2992A8ED9D}" destId="{16EAAAC1-6697-E84E-8D98-D64A2E1972D9}" srcOrd="0" destOrd="2" presId="urn:microsoft.com/office/officeart/2005/8/layout/hChevron3"/>
    <dgm:cxn modelId="{E570BFCD-DFAF-4DFE-BA90-6329F49DA5E5}" srcId="{ED843BA4-32E3-461D-B390-DE7240F0AC76}" destId="{0F0E3904-EAD1-43B2-B61D-1E625E79FF62}" srcOrd="2" destOrd="0" parTransId="{B516E297-40FC-476E-AD9F-894129E01E74}" sibTransId="{A8733CBA-FDFC-4CBC-872F-391E2196B321}"/>
    <dgm:cxn modelId="{8DDA61FE-BB0B-4E35-B046-F43CD813D8D5}" srcId="{ED843BA4-32E3-461D-B390-DE7240F0AC76}" destId="{5ABB1E88-AA39-49D8-AB76-D44BF48C96E9}" srcOrd="0" destOrd="0" parTransId="{43C23157-F554-4D7A-AD2F-C4C18C14ECA4}" sibTransId="{87358BFF-C2E9-4AA5-B5B0-8CED1112BABF}"/>
    <dgm:cxn modelId="{323920C2-57E0-474F-BBD3-83587E41B219}" type="presParOf" srcId="{4EC5B580-B1FF-3942-AFC3-9CD99D707F77}" destId="{D1E22985-49BC-0848-B6AC-A01152CAE967}" srcOrd="0" destOrd="0" presId="urn:microsoft.com/office/officeart/2005/8/layout/hChevron3"/>
    <dgm:cxn modelId="{C3333F76-E276-D24E-8EA9-63B988F56B26}" type="presParOf" srcId="{4EC5B580-B1FF-3942-AFC3-9CD99D707F77}" destId="{10EA2902-C3B2-994B-98FF-D6A0E9DD5BBE}" srcOrd="1" destOrd="0" presId="urn:microsoft.com/office/officeart/2005/8/layout/hChevron3"/>
    <dgm:cxn modelId="{F96BCAC6-AB69-BD46-92F5-1AF39B5F699C}" type="presParOf" srcId="{4EC5B580-B1FF-3942-AFC3-9CD99D707F77}" destId="{16EAAAC1-6697-E84E-8D98-D64A2E1972D9}" srcOrd="2" destOrd="0" presId="urn:microsoft.com/office/officeart/2005/8/layout/hChevron3"/>
    <dgm:cxn modelId="{DB9C4BE1-0D27-EF49-BF18-BC56BF3F0DCF}" type="presParOf" srcId="{4EC5B580-B1FF-3942-AFC3-9CD99D707F77}" destId="{7D65D16D-718A-364E-9C77-2208973855EB}" srcOrd="3" destOrd="0" presId="urn:microsoft.com/office/officeart/2005/8/layout/hChevron3"/>
    <dgm:cxn modelId="{EE91FEED-1DB4-9C42-8ADB-91698B94E59F}" type="presParOf" srcId="{4EC5B580-B1FF-3942-AFC3-9CD99D707F77}" destId="{A4333000-E254-F14F-90C7-C6193C67DC99}"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CFCB1-A088-944E-A08D-66B6874561A2}">
      <dsp:nvSpPr>
        <dsp:cNvPr id="0" name=""/>
        <dsp:cNvSpPr/>
      </dsp:nvSpPr>
      <dsp:spPr>
        <a:xfrm>
          <a:off x="0" y="312801"/>
          <a:ext cx="9601196" cy="51480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CAMIS, DBA, GRADE, GRADE DATE, RECORD DATE, BORO</a:t>
          </a:r>
        </a:p>
      </dsp:txBody>
      <dsp:txXfrm>
        <a:off x="25130" y="337931"/>
        <a:ext cx="9550936" cy="464540"/>
      </dsp:txXfrm>
    </dsp:sp>
    <dsp:sp modelId="{72ED04EB-6B2E-C345-B707-CD82FC99F9DF}">
      <dsp:nvSpPr>
        <dsp:cNvPr id="0" name=""/>
        <dsp:cNvSpPr/>
      </dsp:nvSpPr>
      <dsp:spPr>
        <a:xfrm>
          <a:off x="0" y="890961"/>
          <a:ext cx="9601196" cy="51480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SCORE, INSPECTION DATE, CRITITAL VIOLATION, INSPECTION TYPE</a:t>
          </a:r>
        </a:p>
      </dsp:txBody>
      <dsp:txXfrm>
        <a:off x="25130" y="916091"/>
        <a:ext cx="9550936" cy="464540"/>
      </dsp:txXfrm>
    </dsp:sp>
    <dsp:sp modelId="{8CE3076D-1257-C34A-ACCA-79711EFE798C}">
      <dsp:nvSpPr>
        <dsp:cNvPr id="0" name=""/>
        <dsp:cNvSpPr/>
      </dsp:nvSpPr>
      <dsp:spPr>
        <a:xfrm>
          <a:off x="0" y="1469121"/>
          <a:ext cx="9601196" cy="51480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STREET, ZIPCODE, BUILDING,  CUISINE DESCRIPTION, PHONE</a:t>
          </a:r>
        </a:p>
      </dsp:txBody>
      <dsp:txXfrm>
        <a:off x="25130" y="1494251"/>
        <a:ext cx="9550936" cy="464540"/>
      </dsp:txXfrm>
    </dsp:sp>
    <dsp:sp modelId="{2E56EA06-13D0-0B47-B1BC-EE681AEC1652}">
      <dsp:nvSpPr>
        <dsp:cNvPr id="0" name=""/>
        <dsp:cNvSpPr/>
      </dsp:nvSpPr>
      <dsp:spPr>
        <a:xfrm>
          <a:off x="0" y="2047281"/>
          <a:ext cx="9601196" cy="51480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ACTION, VIOLATION CODE, VIOLATION DESCRIPTION</a:t>
          </a:r>
        </a:p>
      </dsp:txBody>
      <dsp:txXfrm>
        <a:off x="25130" y="2072411"/>
        <a:ext cx="9550936" cy="4645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95BDA-93F7-2C40-B925-88D3B205B3B2}">
      <dsp:nvSpPr>
        <dsp:cNvPr id="0" name=""/>
        <dsp:cNvSpPr/>
      </dsp:nvSpPr>
      <dsp:spPr>
        <a:xfrm>
          <a:off x="446268"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Group data by restaurants ID</a:t>
          </a:r>
        </a:p>
      </dsp:txBody>
      <dsp:txXfrm>
        <a:off x="476861" y="32373"/>
        <a:ext cx="1679699" cy="983345"/>
      </dsp:txXfrm>
    </dsp:sp>
    <dsp:sp modelId="{E9D4256E-2E24-6548-A7B2-F39E20ECBB41}">
      <dsp:nvSpPr>
        <dsp:cNvPr id="0" name=""/>
        <dsp:cNvSpPr/>
      </dsp:nvSpPr>
      <dsp:spPr>
        <a:xfrm>
          <a:off x="2340352"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40352" y="394524"/>
        <a:ext cx="258347" cy="259043"/>
      </dsp:txXfrm>
    </dsp:sp>
    <dsp:sp modelId="{385DF632-DC06-7549-9020-52D5804B5C2D}">
      <dsp:nvSpPr>
        <dsp:cNvPr id="0" name=""/>
        <dsp:cNvSpPr/>
      </dsp:nvSpPr>
      <dsp:spPr>
        <a:xfrm>
          <a:off x="2883509"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Within a restaurant </a:t>
          </a:r>
        </a:p>
      </dsp:txBody>
      <dsp:txXfrm>
        <a:off x="2914102" y="32373"/>
        <a:ext cx="1679699" cy="983345"/>
      </dsp:txXfrm>
    </dsp:sp>
    <dsp:sp modelId="{9A45FE6D-78DD-3B46-B99A-1FF6BD32C175}">
      <dsp:nvSpPr>
        <dsp:cNvPr id="0" name=""/>
        <dsp:cNvSpPr/>
      </dsp:nvSpPr>
      <dsp:spPr>
        <a:xfrm>
          <a:off x="4777593"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77593" y="394524"/>
        <a:ext cx="258347" cy="259043"/>
      </dsp:txXfrm>
    </dsp:sp>
    <dsp:sp modelId="{9829CE28-9CDA-6E4A-9FB4-F0E16CCB0CC9}">
      <dsp:nvSpPr>
        <dsp:cNvPr id="0" name=""/>
        <dsp:cNvSpPr/>
      </dsp:nvSpPr>
      <dsp:spPr>
        <a:xfrm>
          <a:off x="5320749"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Order scores by inspection date</a:t>
          </a:r>
        </a:p>
      </dsp:txBody>
      <dsp:txXfrm>
        <a:off x="5351342" y="32373"/>
        <a:ext cx="1679699" cy="983345"/>
      </dsp:txXfrm>
    </dsp:sp>
    <dsp:sp modelId="{9FBC58C9-04FB-0448-98DD-F72EC870E197}">
      <dsp:nvSpPr>
        <dsp:cNvPr id="0" name=""/>
        <dsp:cNvSpPr/>
      </dsp:nvSpPr>
      <dsp:spPr>
        <a:xfrm>
          <a:off x="7214833"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214833" y="394524"/>
        <a:ext cx="258347" cy="259043"/>
      </dsp:txXfrm>
    </dsp:sp>
    <dsp:sp modelId="{B09D6AC0-C90A-7D47-B506-A48313204975}">
      <dsp:nvSpPr>
        <dsp:cNvPr id="0" name=""/>
        <dsp:cNvSpPr/>
      </dsp:nvSpPr>
      <dsp:spPr>
        <a:xfrm>
          <a:off x="7757990"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Index each score position with n</a:t>
          </a:r>
        </a:p>
      </dsp:txBody>
      <dsp:txXfrm>
        <a:off x="7788583" y="32373"/>
        <a:ext cx="1679699" cy="983345"/>
      </dsp:txXfrm>
    </dsp:sp>
    <dsp:sp modelId="{B031793E-3B39-554F-BB44-088864DDC6A8}">
      <dsp:nvSpPr>
        <dsp:cNvPr id="0" name=""/>
        <dsp:cNvSpPr/>
      </dsp:nvSpPr>
      <dsp:spPr>
        <a:xfrm rot="5400000">
          <a:off x="8443899" y="1168174"/>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498911" y="1199510"/>
        <a:ext cx="259043" cy="258347"/>
      </dsp:txXfrm>
    </dsp:sp>
    <dsp:sp modelId="{6F9DE0EA-6D2B-C843-935C-DEF4708E14C2}">
      <dsp:nvSpPr>
        <dsp:cNvPr id="0" name=""/>
        <dsp:cNvSpPr/>
      </dsp:nvSpPr>
      <dsp:spPr>
        <a:xfrm>
          <a:off x="7757990"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Retrieve the score into a variable </a:t>
          </a:r>
          <a:r>
            <a:rPr lang="en-US" sz="1800" b="1" kern="1200" dirty="0" err="1"/>
            <a:t>Vn</a:t>
          </a:r>
          <a:endParaRPr lang="en-US" sz="1800" b="1" kern="1200" dirty="0"/>
        </a:p>
      </dsp:txBody>
      <dsp:txXfrm>
        <a:off x="7788583" y="1773259"/>
        <a:ext cx="1679699" cy="983345"/>
      </dsp:txXfrm>
    </dsp:sp>
    <dsp:sp modelId="{F9728FFF-3B0A-2C4D-A08D-E4E7C9DACB11}">
      <dsp:nvSpPr>
        <dsp:cNvPr id="0" name=""/>
        <dsp:cNvSpPr/>
      </dsp:nvSpPr>
      <dsp:spPr>
        <a:xfrm rot="10800000">
          <a:off x="7235724"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7346444" y="2135410"/>
        <a:ext cx="258347" cy="259043"/>
      </dsp:txXfrm>
    </dsp:sp>
    <dsp:sp modelId="{297F6F1A-221E-DE4D-B656-A17FC164A9A0}">
      <dsp:nvSpPr>
        <dsp:cNvPr id="0" name=""/>
        <dsp:cNvSpPr/>
      </dsp:nvSpPr>
      <dsp:spPr>
        <a:xfrm>
          <a:off x="5320749"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Do the same for all the restaurants</a:t>
          </a:r>
        </a:p>
      </dsp:txBody>
      <dsp:txXfrm>
        <a:off x="5351342" y="1773259"/>
        <a:ext cx="1679699" cy="983345"/>
      </dsp:txXfrm>
    </dsp:sp>
    <dsp:sp modelId="{0004B913-AD50-E040-B199-948B7D42624E}">
      <dsp:nvSpPr>
        <dsp:cNvPr id="0" name=""/>
        <dsp:cNvSpPr/>
      </dsp:nvSpPr>
      <dsp:spPr>
        <a:xfrm rot="10800000">
          <a:off x="4798483"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909203" y="2135410"/>
        <a:ext cx="258347" cy="259043"/>
      </dsp:txXfrm>
    </dsp:sp>
    <dsp:sp modelId="{46A9F2CA-5D77-6846-B989-703C220CF5A4}">
      <dsp:nvSpPr>
        <dsp:cNvPr id="0" name=""/>
        <dsp:cNvSpPr/>
      </dsp:nvSpPr>
      <dsp:spPr>
        <a:xfrm>
          <a:off x="2883509"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At the end restaurants will have  different numbers of inspections</a:t>
          </a:r>
        </a:p>
      </dsp:txBody>
      <dsp:txXfrm>
        <a:off x="2914102" y="1773259"/>
        <a:ext cx="1679699" cy="983345"/>
      </dsp:txXfrm>
    </dsp:sp>
    <dsp:sp modelId="{0C5D4C53-22E6-4641-A4B5-57EA776E1D74}">
      <dsp:nvSpPr>
        <dsp:cNvPr id="0" name=""/>
        <dsp:cNvSpPr/>
      </dsp:nvSpPr>
      <dsp:spPr>
        <a:xfrm rot="10800000">
          <a:off x="2361243"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471963" y="2135410"/>
        <a:ext cx="258347" cy="259043"/>
      </dsp:txXfrm>
    </dsp:sp>
    <dsp:sp modelId="{FFEBC915-3AF4-6441-A571-D813C9A5945F}">
      <dsp:nvSpPr>
        <dsp:cNvPr id="0" name=""/>
        <dsp:cNvSpPr/>
      </dsp:nvSpPr>
      <dsp:spPr>
        <a:xfrm>
          <a:off x="446268"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Pick the maximum number of inspections which is in this case 33</a:t>
          </a:r>
        </a:p>
      </dsp:txBody>
      <dsp:txXfrm>
        <a:off x="476861" y="1773259"/>
        <a:ext cx="1679699" cy="9833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0B003-142C-CB40-A32C-7BF74B7D773D}">
      <dsp:nvSpPr>
        <dsp:cNvPr id="0" name=""/>
        <dsp:cNvSpPr/>
      </dsp:nvSpPr>
      <dsp:spPr>
        <a:xfrm>
          <a:off x="187" y="281357"/>
          <a:ext cx="2264344" cy="336217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89000">
            <a:lnSpc>
              <a:spcPct val="90000"/>
            </a:lnSpc>
            <a:spcBef>
              <a:spcPct val="0"/>
            </a:spcBef>
            <a:spcAft>
              <a:spcPct val="35000"/>
            </a:spcAft>
            <a:buNone/>
          </a:pPr>
          <a:r>
            <a:rPr lang="en-US" sz="2000" b="1" kern="1200" dirty="0"/>
            <a:t>Since restaurants don’t have the same number of inspections, there will be missing values.</a:t>
          </a:r>
        </a:p>
      </dsp:txBody>
      <dsp:txXfrm>
        <a:off x="187" y="1626225"/>
        <a:ext cx="2264344" cy="2017302"/>
      </dsp:txXfrm>
    </dsp:sp>
    <dsp:sp modelId="{1EAFEA15-180D-6540-9FE3-D9D74DA10A5F}">
      <dsp:nvSpPr>
        <dsp:cNvPr id="0" name=""/>
        <dsp:cNvSpPr/>
      </dsp:nvSpPr>
      <dsp:spPr>
        <a:xfrm>
          <a:off x="187"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187" y="603836"/>
        <a:ext cx="2264344" cy="1086885"/>
      </dsp:txXfrm>
    </dsp:sp>
    <dsp:sp modelId="{888BE5F4-F8F4-B841-9047-C71F95696AD0}">
      <dsp:nvSpPr>
        <dsp:cNvPr id="0" name=""/>
        <dsp:cNvSpPr/>
      </dsp:nvSpPr>
      <dsp:spPr>
        <a:xfrm>
          <a:off x="2445679" y="281357"/>
          <a:ext cx="2264344" cy="3362171"/>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44550">
            <a:lnSpc>
              <a:spcPct val="90000"/>
            </a:lnSpc>
            <a:spcBef>
              <a:spcPct val="0"/>
            </a:spcBef>
            <a:spcAft>
              <a:spcPct val="35000"/>
            </a:spcAft>
            <a:buNone/>
          </a:pPr>
          <a:r>
            <a:rPr lang="en-US" sz="1900" b="1" kern="1200" dirty="0"/>
            <a:t>I decided to keep the entire dataset and to impute the missing values by the row average of the restaurant own score</a:t>
          </a:r>
          <a:r>
            <a:rPr lang="en-US" sz="1900" kern="1200" dirty="0"/>
            <a:t>.</a:t>
          </a:r>
        </a:p>
      </dsp:txBody>
      <dsp:txXfrm>
        <a:off x="2445679" y="1626225"/>
        <a:ext cx="2264344" cy="2017302"/>
      </dsp:txXfrm>
    </dsp:sp>
    <dsp:sp modelId="{3E53972E-FEEE-7D48-976D-9E139B950DBB}">
      <dsp:nvSpPr>
        <dsp:cNvPr id="0" name=""/>
        <dsp:cNvSpPr/>
      </dsp:nvSpPr>
      <dsp:spPr>
        <a:xfrm>
          <a:off x="2445679"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2445679" y="603836"/>
        <a:ext cx="2264344" cy="1086885"/>
      </dsp:txXfrm>
    </dsp:sp>
    <dsp:sp modelId="{EEADD3D3-F0D4-2941-98D0-ADD2A60D8130}">
      <dsp:nvSpPr>
        <dsp:cNvPr id="0" name=""/>
        <dsp:cNvSpPr/>
      </dsp:nvSpPr>
      <dsp:spPr>
        <a:xfrm>
          <a:off x="4891172" y="281357"/>
          <a:ext cx="2264344" cy="3362171"/>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00100">
            <a:lnSpc>
              <a:spcPct val="90000"/>
            </a:lnSpc>
            <a:spcBef>
              <a:spcPct val="0"/>
            </a:spcBef>
            <a:spcAft>
              <a:spcPct val="35000"/>
            </a:spcAft>
            <a:buNone/>
          </a:pPr>
          <a:r>
            <a:rPr lang="en-US" sz="1800" b="1" kern="1200" dirty="0"/>
            <a:t>To preserve the order of inspections, inspections scores should moved to the right if there are missing values in a row</a:t>
          </a:r>
          <a:endParaRPr lang="en-US" sz="1800" kern="1200" dirty="0"/>
        </a:p>
      </dsp:txBody>
      <dsp:txXfrm>
        <a:off x="4891172" y="1626225"/>
        <a:ext cx="2264344" cy="2017302"/>
      </dsp:txXfrm>
    </dsp:sp>
    <dsp:sp modelId="{332CDC4F-9E96-CD49-883D-A78B80E7D40B}">
      <dsp:nvSpPr>
        <dsp:cNvPr id="0" name=""/>
        <dsp:cNvSpPr/>
      </dsp:nvSpPr>
      <dsp:spPr>
        <a:xfrm>
          <a:off x="4891172"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4891172" y="603836"/>
        <a:ext cx="2264344" cy="1086885"/>
      </dsp:txXfrm>
    </dsp:sp>
    <dsp:sp modelId="{F0553716-CF79-C44A-AEB6-514FA037BA9A}">
      <dsp:nvSpPr>
        <dsp:cNvPr id="0" name=""/>
        <dsp:cNvSpPr/>
      </dsp:nvSpPr>
      <dsp:spPr>
        <a:xfrm>
          <a:off x="7336664" y="281357"/>
          <a:ext cx="2264344" cy="3362171"/>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89000">
            <a:lnSpc>
              <a:spcPct val="90000"/>
            </a:lnSpc>
            <a:spcBef>
              <a:spcPct val="0"/>
            </a:spcBef>
            <a:spcAft>
              <a:spcPct val="35000"/>
            </a:spcAft>
            <a:buNone/>
          </a:pPr>
          <a:r>
            <a:rPr lang="en-US" sz="2000" b="1" kern="1200" dirty="0"/>
            <a:t>Do the imputation of the missing values.</a:t>
          </a:r>
        </a:p>
      </dsp:txBody>
      <dsp:txXfrm>
        <a:off x="7336664" y="1626225"/>
        <a:ext cx="2264344" cy="2017302"/>
      </dsp:txXfrm>
    </dsp:sp>
    <dsp:sp modelId="{1DB9F93F-B505-8B4D-A59B-04CC14C59259}">
      <dsp:nvSpPr>
        <dsp:cNvPr id="0" name=""/>
        <dsp:cNvSpPr/>
      </dsp:nvSpPr>
      <dsp:spPr>
        <a:xfrm>
          <a:off x="7336664"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7336664" y="603836"/>
        <a:ext cx="2264344" cy="10868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5AC5D-331D-304C-A4FD-EE728BD0D9DE}">
      <dsp:nvSpPr>
        <dsp:cNvPr id="0" name=""/>
        <dsp:cNvSpPr/>
      </dsp:nvSpPr>
      <dsp:spPr>
        <a:xfrm>
          <a:off x="0" y="2116945"/>
          <a:ext cx="10153934" cy="138894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t>Use the rule-based step to retrieve the values of high priority</a:t>
          </a:r>
        </a:p>
      </dsp:txBody>
      <dsp:txXfrm>
        <a:off x="0" y="2116945"/>
        <a:ext cx="10153934" cy="1388945"/>
      </dsp:txXfrm>
    </dsp:sp>
    <dsp:sp modelId="{4D07E525-E035-9140-B4C4-C3368414CA61}">
      <dsp:nvSpPr>
        <dsp:cNvPr id="0" name=""/>
        <dsp:cNvSpPr/>
      </dsp:nvSpPr>
      <dsp:spPr>
        <a:xfrm rot="10800000">
          <a:off x="0" y="1581"/>
          <a:ext cx="10153934" cy="2136198"/>
        </a:xfrm>
        <a:prstGeom prst="upArrowCallou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To be able to measure the effectiveness of the process, we will use the last inspection V33 as the target, and use the scores V1 to V32 as input variables, but once the model is built and well tested, we plug V2 to V33 as inputs to the predict the next score.</a:t>
          </a:r>
        </a:p>
      </dsp:txBody>
      <dsp:txXfrm rot="10800000">
        <a:off x="0" y="1581"/>
        <a:ext cx="10153934" cy="1388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F36A1-35B4-3949-8B50-7EB27211493E}">
      <dsp:nvSpPr>
        <dsp:cNvPr id="0" name=""/>
        <dsp:cNvSpPr/>
      </dsp:nvSpPr>
      <dsp:spPr>
        <a:xfrm>
          <a:off x="157050" y="268"/>
          <a:ext cx="2653455" cy="1326727"/>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t>Predict</a:t>
          </a:r>
        </a:p>
      </dsp:txBody>
      <dsp:txXfrm>
        <a:off x="195909" y="39127"/>
        <a:ext cx="2575737" cy="1249009"/>
      </dsp:txXfrm>
    </dsp:sp>
    <dsp:sp modelId="{2E2A74C8-5492-5740-9886-366FC75DC9BD}">
      <dsp:nvSpPr>
        <dsp:cNvPr id="0" name=""/>
        <dsp:cNvSpPr/>
      </dsp:nvSpPr>
      <dsp:spPr>
        <a:xfrm>
          <a:off x="422396" y="1326996"/>
          <a:ext cx="265345" cy="995045"/>
        </a:xfrm>
        <a:custGeom>
          <a:avLst/>
          <a:gdLst/>
          <a:ahLst/>
          <a:cxnLst/>
          <a:rect l="0" t="0" r="0" b="0"/>
          <a:pathLst>
            <a:path>
              <a:moveTo>
                <a:pt x="0" y="0"/>
              </a:moveTo>
              <a:lnTo>
                <a:pt x="0" y="995045"/>
              </a:lnTo>
              <a:lnTo>
                <a:pt x="265345" y="99504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4052AC-4DFF-A84A-AF6F-5ED50F3B78E3}">
      <dsp:nvSpPr>
        <dsp:cNvPr id="0" name=""/>
        <dsp:cNvSpPr/>
      </dsp:nvSpPr>
      <dsp:spPr>
        <a:xfrm>
          <a:off x="687741" y="1658678"/>
          <a:ext cx="2122764" cy="1326727"/>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a:t>Predict violation scores </a:t>
          </a:r>
        </a:p>
      </dsp:txBody>
      <dsp:txXfrm>
        <a:off x="726600" y="1697537"/>
        <a:ext cx="2045046" cy="1249009"/>
      </dsp:txXfrm>
    </dsp:sp>
    <dsp:sp modelId="{58886029-B30A-E64C-8505-A8E55689E4B8}">
      <dsp:nvSpPr>
        <dsp:cNvPr id="0" name=""/>
        <dsp:cNvSpPr/>
      </dsp:nvSpPr>
      <dsp:spPr>
        <a:xfrm>
          <a:off x="3473870" y="268"/>
          <a:ext cx="2653455" cy="1326727"/>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Rule-based</a:t>
          </a:r>
        </a:p>
      </dsp:txBody>
      <dsp:txXfrm>
        <a:off x="3512729" y="39127"/>
        <a:ext cx="2575737" cy="1249009"/>
      </dsp:txXfrm>
    </dsp:sp>
    <dsp:sp modelId="{EA5BE2F9-AB34-3944-B968-4287B6788BA4}">
      <dsp:nvSpPr>
        <dsp:cNvPr id="0" name=""/>
        <dsp:cNvSpPr/>
      </dsp:nvSpPr>
      <dsp:spPr>
        <a:xfrm>
          <a:off x="3739216" y="1326996"/>
          <a:ext cx="265345" cy="995045"/>
        </a:xfrm>
        <a:custGeom>
          <a:avLst/>
          <a:gdLst/>
          <a:ahLst/>
          <a:cxnLst/>
          <a:rect l="0" t="0" r="0" b="0"/>
          <a:pathLst>
            <a:path>
              <a:moveTo>
                <a:pt x="0" y="0"/>
              </a:moveTo>
              <a:lnTo>
                <a:pt x="0" y="995045"/>
              </a:lnTo>
              <a:lnTo>
                <a:pt x="265345" y="99504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35BC29-E49C-2943-8FAE-906C552B8ACF}">
      <dsp:nvSpPr>
        <dsp:cNvPr id="0" name=""/>
        <dsp:cNvSpPr/>
      </dsp:nvSpPr>
      <dsp:spPr>
        <a:xfrm>
          <a:off x="4004561" y="1658678"/>
          <a:ext cx="2122764" cy="1326727"/>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 Use  “IF THEN” Condition</a:t>
          </a:r>
        </a:p>
      </dsp:txBody>
      <dsp:txXfrm>
        <a:off x="4043420" y="1697537"/>
        <a:ext cx="2045046" cy="1249009"/>
      </dsp:txXfrm>
    </dsp:sp>
    <dsp:sp modelId="{553B108E-54CF-6146-A0FB-0DEDAA4D7878}">
      <dsp:nvSpPr>
        <dsp:cNvPr id="0" name=""/>
        <dsp:cNvSpPr/>
      </dsp:nvSpPr>
      <dsp:spPr>
        <a:xfrm>
          <a:off x="6790690" y="268"/>
          <a:ext cx="2653455" cy="1326727"/>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Retrieve</a:t>
          </a:r>
        </a:p>
      </dsp:txBody>
      <dsp:txXfrm>
        <a:off x="6829549" y="39127"/>
        <a:ext cx="2575737" cy="1249009"/>
      </dsp:txXfrm>
    </dsp:sp>
    <dsp:sp modelId="{E4F16EE1-DB42-3C4F-8967-2759592E1B0C}">
      <dsp:nvSpPr>
        <dsp:cNvPr id="0" name=""/>
        <dsp:cNvSpPr/>
      </dsp:nvSpPr>
      <dsp:spPr>
        <a:xfrm>
          <a:off x="7056035" y="1326996"/>
          <a:ext cx="265345" cy="995045"/>
        </a:xfrm>
        <a:custGeom>
          <a:avLst/>
          <a:gdLst/>
          <a:ahLst/>
          <a:cxnLst/>
          <a:rect l="0" t="0" r="0" b="0"/>
          <a:pathLst>
            <a:path>
              <a:moveTo>
                <a:pt x="0" y="0"/>
              </a:moveTo>
              <a:lnTo>
                <a:pt x="0" y="995045"/>
              </a:lnTo>
              <a:lnTo>
                <a:pt x="265345" y="99504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9AEB0D-50C9-9A42-976D-8C63C2F544EE}">
      <dsp:nvSpPr>
        <dsp:cNvPr id="0" name=""/>
        <dsp:cNvSpPr/>
      </dsp:nvSpPr>
      <dsp:spPr>
        <a:xfrm>
          <a:off x="7321381" y="1658678"/>
          <a:ext cx="2122764" cy="1326727"/>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If true, restaurant belongs to priority</a:t>
          </a:r>
        </a:p>
      </dsp:txBody>
      <dsp:txXfrm>
        <a:off x="7360240" y="1697537"/>
        <a:ext cx="2045046" cy="1249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7037E-9D9B-4A45-AEAE-EB2B420E6F35}">
      <dsp:nvSpPr>
        <dsp:cNvPr id="0" name=""/>
        <dsp:cNvSpPr/>
      </dsp:nvSpPr>
      <dsp:spPr>
        <a:xfrm>
          <a:off x="0" y="644440"/>
          <a:ext cx="5914209" cy="74587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SCORE </a:t>
          </a:r>
          <a:r>
            <a:rPr lang="en-US" sz="2000" kern="1200" dirty="0"/>
            <a:t> Total score for a particular inspection</a:t>
          </a:r>
        </a:p>
      </dsp:txBody>
      <dsp:txXfrm>
        <a:off x="36411" y="680851"/>
        <a:ext cx="5841387" cy="673053"/>
      </dsp:txXfrm>
    </dsp:sp>
    <dsp:sp modelId="{C23D18CB-7923-9549-9F56-D96C4AFB2664}">
      <dsp:nvSpPr>
        <dsp:cNvPr id="0" name=""/>
        <dsp:cNvSpPr/>
      </dsp:nvSpPr>
      <dsp:spPr>
        <a:xfrm>
          <a:off x="0" y="1447916"/>
          <a:ext cx="5914209" cy="745875"/>
        </a:xfrm>
        <a:prstGeom prst="roundRect">
          <a:avLst/>
        </a:prstGeom>
        <a:solidFill>
          <a:schemeClr val="accent2">
            <a:hueOff val="840789"/>
            <a:satOff val="-893"/>
            <a:lumOff val="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GRADE </a:t>
          </a:r>
          <a:r>
            <a:rPr lang="en-US" sz="2000" kern="1200" dirty="0"/>
            <a:t> Grade associated with the inspection</a:t>
          </a:r>
        </a:p>
      </dsp:txBody>
      <dsp:txXfrm>
        <a:off x="36411" y="1484327"/>
        <a:ext cx="5841387" cy="673053"/>
      </dsp:txXfrm>
    </dsp:sp>
    <dsp:sp modelId="{6F0D3541-D9EE-5949-A9E1-8CBB057CF797}">
      <dsp:nvSpPr>
        <dsp:cNvPr id="0" name=""/>
        <dsp:cNvSpPr/>
      </dsp:nvSpPr>
      <dsp:spPr>
        <a:xfrm>
          <a:off x="0" y="2251391"/>
          <a:ext cx="5914209" cy="745875"/>
        </a:xfrm>
        <a:prstGeom prst="roundRect">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GRADE DATE </a:t>
          </a:r>
          <a:r>
            <a:rPr lang="en-US" sz="2000" kern="1200" dirty="0"/>
            <a:t>Date when grade was issued to the establishment (restaurant)</a:t>
          </a:r>
        </a:p>
      </dsp:txBody>
      <dsp:txXfrm>
        <a:off x="36411" y="2287802"/>
        <a:ext cx="5841387" cy="673053"/>
      </dsp:txXfrm>
    </dsp:sp>
    <dsp:sp modelId="{8930A6C6-3C5C-BA44-8C98-A9AC8B9C0DD2}">
      <dsp:nvSpPr>
        <dsp:cNvPr id="0" name=""/>
        <dsp:cNvSpPr/>
      </dsp:nvSpPr>
      <dsp:spPr>
        <a:xfrm>
          <a:off x="0" y="3054866"/>
          <a:ext cx="5914209" cy="745875"/>
        </a:xfrm>
        <a:prstGeom prst="roundRect">
          <a:avLst/>
        </a:prstGeom>
        <a:solidFill>
          <a:schemeClr val="accent2">
            <a:hueOff val="2522366"/>
            <a:satOff val="-2679"/>
            <a:lumOff val="2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RECORD DATE </a:t>
          </a:r>
          <a:r>
            <a:rPr lang="en-US" sz="2000" kern="1200" dirty="0"/>
            <a:t>Date record was added to dataset</a:t>
          </a:r>
        </a:p>
      </dsp:txBody>
      <dsp:txXfrm>
        <a:off x="36411" y="3091277"/>
        <a:ext cx="5841387" cy="673053"/>
      </dsp:txXfrm>
    </dsp:sp>
    <dsp:sp modelId="{FA13EF51-5BCD-3643-A740-4BA546F85B06}">
      <dsp:nvSpPr>
        <dsp:cNvPr id="0" name=""/>
        <dsp:cNvSpPr/>
      </dsp:nvSpPr>
      <dsp:spPr>
        <a:xfrm>
          <a:off x="0" y="3858341"/>
          <a:ext cx="5914209" cy="745875"/>
        </a:xfrm>
        <a:prstGeom prst="roundRec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INSPECTION TYPE </a:t>
          </a:r>
          <a:r>
            <a:rPr lang="en-US" sz="2000" kern="1200" dirty="0"/>
            <a:t>A combination of the inspection program and the type of inspection performed</a:t>
          </a:r>
        </a:p>
      </dsp:txBody>
      <dsp:txXfrm>
        <a:off x="36411" y="3894752"/>
        <a:ext cx="5841387" cy="673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32F67-0328-C74A-97F5-CCE8453C6D56}">
      <dsp:nvSpPr>
        <dsp:cNvPr id="0" name=""/>
        <dsp:cNvSpPr/>
      </dsp:nvSpPr>
      <dsp:spPr>
        <a:xfrm>
          <a:off x="0" y="19998"/>
          <a:ext cx="5914209" cy="82251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CAMIS </a:t>
          </a:r>
        </a:p>
        <a:p>
          <a:pPr marL="0" lvl="0" indent="0" algn="l" defTabSz="844550">
            <a:lnSpc>
              <a:spcPct val="90000"/>
            </a:lnSpc>
            <a:spcBef>
              <a:spcPct val="0"/>
            </a:spcBef>
            <a:spcAft>
              <a:spcPct val="35000"/>
            </a:spcAft>
            <a:buNone/>
          </a:pPr>
          <a:r>
            <a:rPr lang="en-US" sz="1900" kern="1200" dirty="0"/>
            <a:t>Unique identifier for the establishment (restaurant)</a:t>
          </a:r>
        </a:p>
      </dsp:txBody>
      <dsp:txXfrm>
        <a:off x="40152" y="60150"/>
        <a:ext cx="5833905" cy="742206"/>
      </dsp:txXfrm>
    </dsp:sp>
    <dsp:sp modelId="{BA92E871-4C2B-6541-ACAD-24F335D0FF79}">
      <dsp:nvSpPr>
        <dsp:cNvPr id="0" name=""/>
        <dsp:cNvSpPr/>
      </dsp:nvSpPr>
      <dsp:spPr>
        <a:xfrm>
          <a:off x="0" y="897228"/>
          <a:ext cx="5914209" cy="82251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DBA    Establishment (restaurant) name</a:t>
          </a:r>
        </a:p>
      </dsp:txBody>
      <dsp:txXfrm>
        <a:off x="40152" y="937380"/>
        <a:ext cx="5833905" cy="742206"/>
      </dsp:txXfrm>
    </dsp:sp>
    <dsp:sp modelId="{7A87EFEC-30B2-AF41-AD2E-81D1774F317D}">
      <dsp:nvSpPr>
        <dsp:cNvPr id="0" name=""/>
        <dsp:cNvSpPr/>
      </dsp:nvSpPr>
      <dsp:spPr>
        <a:xfrm>
          <a:off x="0" y="1774458"/>
          <a:ext cx="5914209" cy="822510"/>
        </a:xfrm>
        <a:prstGeom prst="roundRect">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BORO </a:t>
          </a:r>
        </a:p>
        <a:p>
          <a:pPr marL="0" lvl="0" indent="0" algn="l" defTabSz="844550">
            <a:lnSpc>
              <a:spcPct val="90000"/>
            </a:lnSpc>
            <a:spcBef>
              <a:spcPct val="0"/>
            </a:spcBef>
            <a:spcAft>
              <a:spcPct val="35000"/>
            </a:spcAft>
            <a:buNone/>
          </a:pPr>
          <a:r>
            <a:rPr lang="en-US" sz="1900" kern="1200" dirty="0"/>
            <a:t>Borough of establishment (restaurant) location</a:t>
          </a:r>
        </a:p>
      </dsp:txBody>
      <dsp:txXfrm>
        <a:off x="40152" y="1814610"/>
        <a:ext cx="5833905" cy="742206"/>
      </dsp:txXfrm>
    </dsp:sp>
    <dsp:sp modelId="{D723AA12-0F81-224E-8366-6D104ED85FCA}">
      <dsp:nvSpPr>
        <dsp:cNvPr id="0" name=""/>
        <dsp:cNvSpPr/>
      </dsp:nvSpPr>
      <dsp:spPr>
        <a:xfrm>
          <a:off x="0" y="2651688"/>
          <a:ext cx="5914209" cy="822510"/>
        </a:xfrm>
        <a:prstGeom prst="roundRect">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BUILDING Building number for establishment (restaurant) location</a:t>
          </a:r>
        </a:p>
      </dsp:txBody>
      <dsp:txXfrm>
        <a:off x="40152" y="2691840"/>
        <a:ext cx="5833905" cy="742206"/>
      </dsp:txXfrm>
    </dsp:sp>
    <dsp:sp modelId="{8D7C5F16-C08E-0643-8CBA-F94DAD4C8201}">
      <dsp:nvSpPr>
        <dsp:cNvPr id="0" name=""/>
        <dsp:cNvSpPr/>
      </dsp:nvSpPr>
      <dsp:spPr>
        <a:xfrm>
          <a:off x="0" y="3528918"/>
          <a:ext cx="5914209" cy="822510"/>
        </a:xfrm>
        <a:prstGeom prst="roundRect">
          <a:avLst/>
        </a:prstGeom>
        <a:blipFill>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STREET </a:t>
          </a:r>
        </a:p>
        <a:p>
          <a:pPr marL="0" lvl="0" indent="0" algn="l" defTabSz="844550">
            <a:lnSpc>
              <a:spcPct val="90000"/>
            </a:lnSpc>
            <a:spcBef>
              <a:spcPct val="0"/>
            </a:spcBef>
            <a:spcAft>
              <a:spcPct val="35000"/>
            </a:spcAft>
            <a:buNone/>
          </a:pPr>
          <a:r>
            <a:rPr lang="en-US" sz="1900" kern="1200" dirty="0"/>
            <a:t>Street name for establishment (restaurant) location</a:t>
          </a:r>
        </a:p>
      </dsp:txBody>
      <dsp:txXfrm>
        <a:off x="40152" y="3569070"/>
        <a:ext cx="5833905" cy="742206"/>
      </dsp:txXfrm>
    </dsp:sp>
    <dsp:sp modelId="{2EFD1847-FCD3-B342-B59B-B7AF83639B03}">
      <dsp:nvSpPr>
        <dsp:cNvPr id="0" name=""/>
        <dsp:cNvSpPr/>
      </dsp:nvSpPr>
      <dsp:spPr>
        <a:xfrm>
          <a:off x="0" y="4406148"/>
          <a:ext cx="5914209" cy="82251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ZIPCODE </a:t>
          </a:r>
        </a:p>
        <a:p>
          <a:pPr marL="0" lvl="0" indent="0" algn="l" defTabSz="844550">
            <a:lnSpc>
              <a:spcPct val="90000"/>
            </a:lnSpc>
            <a:spcBef>
              <a:spcPct val="0"/>
            </a:spcBef>
            <a:spcAft>
              <a:spcPct val="35000"/>
            </a:spcAft>
            <a:buNone/>
          </a:pPr>
          <a:r>
            <a:rPr lang="en-US" sz="1900" kern="1200" dirty="0"/>
            <a:t>Zip code of establishment (restaurant) location</a:t>
          </a:r>
        </a:p>
      </dsp:txBody>
      <dsp:txXfrm>
        <a:off x="40152" y="4446300"/>
        <a:ext cx="5833905" cy="742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FF2C0-375B-B14E-8379-05AB7749A91E}">
      <dsp:nvSpPr>
        <dsp:cNvPr id="0" name=""/>
        <dsp:cNvSpPr/>
      </dsp:nvSpPr>
      <dsp:spPr>
        <a:xfrm>
          <a:off x="0" y="389324"/>
          <a:ext cx="5914209" cy="604012"/>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PHONE Phone number</a:t>
          </a:r>
        </a:p>
      </dsp:txBody>
      <dsp:txXfrm>
        <a:off x="29485" y="418809"/>
        <a:ext cx="5855239" cy="545042"/>
      </dsp:txXfrm>
    </dsp:sp>
    <dsp:sp modelId="{06544BD0-B035-864C-99B8-9585E9D3A513}">
      <dsp:nvSpPr>
        <dsp:cNvPr id="0" name=""/>
        <dsp:cNvSpPr/>
      </dsp:nvSpPr>
      <dsp:spPr>
        <a:xfrm>
          <a:off x="0" y="1033657"/>
          <a:ext cx="5914209" cy="604012"/>
        </a:xfrm>
        <a:prstGeom prst="roundRect">
          <a:avLst/>
        </a:prstGeom>
        <a:blipFill>
          <a:blip xmlns:r="http://schemas.openxmlformats.org/officeDocument/2006/relationships" r:embed="rId1">
            <a:duotone>
              <a:schemeClr val="accent2">
                <a:hueOff val="560526"/>
                <a:satOff val="-595"/>
                <a:lumOff val="457"/>
                <a:alphaOff val="0"/>
                <a:shade val="74000"/>
                <a:satMod val="130000"/>
                <a:lumMod val="90000"/>
              </a:schemeClr>
              <a:schemeClr val="accent2">
                <a:hueOff val="560526"/>
                <a:satOff val="-595"/>
                <a:lumOff val="457"/>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CUISINE DESCRIPTION Establishment (restaurant) cuisine</a:t>
          </a:r>
        </a:p>
      </dsp:txBody>
      <dsp:txXfrm>
        <a:off x="29485" y="1063142"/>
        <a:ext cx="5855239" cy="545042"/>
      </dsp:txXfrm>
    </dsp:sp>
    <dsp:sp modelId="{01E5CB16-CDE6-9C41-B4E0-DD488008A045}">
      <dsp:nvSpPr>
        <dsp:cNvPr id="0" name=""/>
        <dsp:cNvSpPr/>
      </dsp:nvSpPr>
      <dsp:spPr>
        <a:xfrm>
          <a:off x="0" y="1677989"/>
          <a:ext cx="5914209" cy="604012"/>
        </a:xfrm>
        <a:prstGeom prst="roundRect">
          <a:avLst/>
        </a:prstGeom>
        <a:blipFill>
          <a:blip xmlns:r="http://schemas.openxmlformats.org/officeDocument/2006/relationships" r:embed="rId1">
            <a:duotone>
              <a:schemeClr val="accent2">
                <a:hueOff val="1121052"/>
                <a:satOff val="-1191"/>
                <a:lumOff val="915"/>
                <a:alphaOff val="0"/>
                <a:shade val="74000"/>
                <a:satMod val="130000"/>
                <a:lumMod val="90000"/>
              </a:schemeClr>
              <a:schemeClr val="accent2">
                <a:hueOff val="1121052"/>
                <a:satOff val="-1191"/>
                <a:lumOff val="91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INSPECTION DATE</a:t>
          </a:r>
        </a:p>
      </dsp:txBody>
      <dsp:txXfrm>
        <a:off x="29485" y="1707474"/>
        <a:ext cx="5855239" cy="545042"/>
      </dsp:txXfrm>
    </dsp:sp>
    <dsp:sp modelId="{2D034471-142C-024F-B9D0-7AF247D4D413}">
      <dsp:nvSpPr>
        <dsp:cNvPr id="0" name=""/>
        <dsp:cNvSpPr/>
      </dsp:nvSpPr>
      <dsp:spPr>
        <a:xfrm>
          <a:off x="0" y="2322322"/>
          <a:ext cx="5914209" cy="604012"/>
        </a:xfrm>
        <a:prstGeom prst="roundRect">
          <a:avLst/>
        </a:prstGeom>
        <a:blipFill>
          <a:blip xmlns:r="http://schemas.openxmlformats.org/officeDocument/2006/relationships" r:embed="rId1">
            <a:duotone>
              <a:schemeClr val="accent2">
                <a:hueOff val="1681577"/>
                <a:satOff val="-1786"/>
                <a:lumOff val="1372"/>
                <a:alphaOff val="0"/>
                <a:shade val="74000"/>
                <a:satMod val="130000"/>
                <a:lumMod val="90000"/>
              </a:schemeClr>
              <a:schemeClr val="accent2">
                <a:hueOff val="1681577"/>
                <a:satOff val="-1786"/>
                <a:lumOff val="1372"/>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ACTION </a:t>
          </a:r>
        </a:p>
        <a:p>
          <a:pPr marL="0" lvl="0" indent="0" algn="l" defTabSz="622300">
            <a:lnSpc>
              <a:spcPct val="90000"/>
            </a:lnSpc>
            <a:spcBef>
              <a:spcPct val="0"/>
            </a:spcBef>
            <a:spcAft>
              <a:spcPct val="35000"/>
            </a:spcAft>
            <a:buNone/>
          </a:pPr>
          <a:r>
            <a:rPr lang="en-US" sz="1400" kern="1200" dirty="0"/>
            <a:t>Action associated with each establishment (restaurant) inspection</a:t>
          </a:r>
        </a:p>
      </dsp:txBody>
      <dsp:txXfrm>
        <a:off x="29485" y="2351807"/>
        <a:ext cx="5855239" cy="545042"/>
      </dsp:txXfrm>
    </dsp:sp>
    <dsp:sp modelId="{A964A156-6175-2147-A8F7-A7A79CEFB5D2}">
      <dsp:nvSpPr>
        <dsp:cNvPr id="0" name=""/>
        <dsp:cNvSpPr/>
      </dsp:nvSpPr>
      <dsp:spPr>
        <a:xfrm>
          <a:off x="0" y="2966654"/>
          <a:ext cx="5914209" cy="604012"/>
        </a:xfrm>
        <a:prstGeom prst="roundRect">
          <a:avLst/>
        </a:prstGeom>
        <a:blipFill>
          <a:blip xmlns:r="http://schemas.openxmlformats.org/officeDocument/2006/relationships" r:embed="rId1">
            <a:duotone>
              <a:schemeClr val="accent2">
                <a:hueOff val="2242103"/>
                <a:satOff val="-2381"/>
                <a:lumOff val="1830"/>
                <a:alphaOff val="0"/>
                <a:shade val="74000"/>
                <a:satMod val="130000"/>
                <a:lumMod val="90000"/>
              </a:schemeClr>
              <a:schemeClr val="accent2">
                <a:hueOff val="2242103"/>
                <a:satOff val="-2381"/>
                <a:lumOff val="183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VIOLATION CODE Violation code associated with an establishment (restaurant) inspection</a:t>
          </a:r>
        </a:p>
      </dsp:txBody>
      <dsp:txXfrm>
        <a:off x="29485" y="2996139"/>
        <a:ext cx="5855239" cy="545042"/>
      </dsp:txXfrm>
    </dsp:sp>
    <dsp:sp modelId="{B6FD4953-1586-8A4C-858C-8604893E6098}">
      <dsp:nvSpPr>
        <dsp:cNvPr id="0" name=""/>
        <dsp:cNvSpPr/>
      </dsp:nvSpPr>
      <dsp:spPr>
        <a:xfrm>
          <a:off x="0" y="3610987"/>
          <a:ext cx="5914209" cy="604012"/>
        </a:xfrm>
        <a:prstGeom prst="roundRect">
          <a:avLst/>
        </a:prstGeom>
        <a:blipFill>
          <a:blip xmlns:r="http://schemas.openxmlformats.org/officeDocument/2006/relationships" r:embed="rId1">
            <a:duotone>
              <a:schemeClr val="accent2">
                <a:hueOff val="2802629"/>
                <a:satOff val="-2977"/>
                <a:lumOff val="2287"/>
                <a:alphaOff val="0"/>
                <a:shade val="74000"/>
                <a:satMod val="130000"/>
                <a:lumMod val="90000"/>
              </a:schemeClr>
              <a:schemeClr val="accent2">
                <a:hueOff val="2802629"/>
                <a:satOff val="-2977"/>
                <a:lumOff val="2287"/>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VIOLATION DESCRIPTION </a:t>
          </a:r>
        </a:p>
        <a:p>
          <a:pPr marL="0" lvl="0" indent="0" algn="l" defTabSz="622300">
            <a:lnSpc>
              <a:spcPct val="90000"/>
            </a:lnSpc>
            <a:spcBef>
              <a:spcPct val="0"/>
            </a:spcBef>
            <a:spcAft>
              <a:spcPct val="35000"/>
            </a:spcAft>
            <a:buNone/>
          </a:pPr>
          <a:r>
            <a:rPr lang="en-US" sz="1400" kern="1200" dirty="0"/>
            <a:t>Violation description associated with an establishment  (restaurant) inspection</a:t>
          </a:r>
        </a:p>
      </dsp:txBody>
      <dsp:txXfrm>
        <a:off x="29485" y="3640472"/>
        <a:ext cx="5855239" cy="545042"/>
      </dsp:txXfrm>
    </dsp:sp>
    <dsp:sp modelId="{4107ADAE-23F7-1E44-9624-4CDCABE3AC0C}">
      <dsp:nvSpPr>
        <dsp:cNvPr id="0" name=""/>
        <dsp:cNvSpPr/>
      </dsp:nvSpPr>
      <dsp:spPr>
        <a:xfrm>
          <a:off x="0" y="4255319"/>
          <a:ext cx="5914209" cy="604012"/>
        </a:xfrm>
        <a:prstGeom prst="roundRect">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CRITICAL VIOLATION Indicator of critical violation</a:t>
          </a:r>
        </a:p>
      </dsp:txBody>
      <dsp:txXfrm>
        <a:off x="29485" y="4284804"/>
        <a:ext cx="5855239" cy="5450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64FD1-990D-1241-A859-B42BFA99BF7E}">
      <dsp:nvSpPr>
        <dsp:cNvPr id="0" name=""/>
        <dsp:cNvSpPr/>
      </dsp:nvSpPr>
      <dsp:spPr>
        <a:xfrm>
          <a:off x="1128890"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Correlated features, no overfitting, very noisy dataset with many missing values</a:t>
          </a:r>
        </a:p>
      </dsp:txBody>
      <dsp:txXfrm>
        <a:off x="1128890" y="1206"/>
        <a:ext cx="2294817" cy="1376890"/>
      </dsp:txXfrm>
    </dsp:sp>
    <dsp:sp modelId="{658C2334-F747-0048-A275-26B5E31A24E6}">
      <dsp:nvSpPr>
        <dsp:cNvPr id="0" name=""/>
        <dsp:cNvSpPr/>
      </dsp:nvSpPr>
      <dsp:spPr>
        <a:xfrm>
          <a:off x="3653189"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GBM doesn’t perform well with noisy dataset and huge missing values</a:t>
          </a:r>
        </a:p>
      </dsp:txBody>
      <dsp:txXfrm>
        <a:off x="3653189" y="1206"/>
        <a:ext cx="2294817" cy="1376890"/>
      </dsp:txXfrm>
    </dsp:sp>
    <dsp:sp modelId="{E82F5E8A-9B8F-F847-B6A4-5662B4AB6367}">
      <dsp:nvSpPr>
        <dsp:cNvPr id="0" name=""/>
        <dsp:cNvSpPr/>
      </dsp:nvSpPr>
      <dsp:spPr>
        <a:xfrm>
          <a:off x="6177488"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Why ordinal +RF  better than time series: Too many missing values, irregular steps</a:t>
          </a:r>
        </a:p>
      </dsp:txBody>
      <dsp:txXfrm>
        <a:off x="6177488" y="1206"/>
        <a:ext cx="2294817" cy="1376890"/>
      </dsp:txXfrm>
    </dsp:sp>
    <dsp:sp modelId="{2EDCCC3A-0772-D645-A11F-CA16AF794CB5}">
      <dsp:nvSpPr>
        <dsp:cNvPr id="0" name=""/>
        <dsp:cNvSpPr/>
      </dsp:nvSpPr>
      <dsp:spPr>
        <a:xfrm>
          <a:off x="1128890"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Observations asynchronous</a:t>
          </a:r>
        </a:p>
      </dsp:txBody>
      <dsp:txXfrm>
        <a:off x="1128890" y="1607578"/>
        <a:ext cx="2294817" cy="1376890"/>
      </dsp:txXfrm>
    </dsp:sp>
    <dsp:sp modelId="{93151C49-D59E-8546-8DE2-886565668992}">
      <dsp:nvSpPr>
        <dsp:cNvPr id="0" name=""/>
        <dsp:cNvSpPr/>
      </dsp:nvSpPr>
      <dsp:spPr>
        <a:xfrm>
          <a:off x="3653189"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Distribution of time between  inspections is random</a:t>
          </a:r>
        </a:p>
      </dsp:txBody>
      <dsp:txXfrm>
        <a:off x="3653189" y="1607578"/>
        <a:ext cx="2294817" cy="1376890"/>
      </dsp:txXfrm>
    </dsp:sp>
    <dsp:sp modelId="{B6569EFB-5043-C240-B168-B033E41F384E}">
      <dsp:nvSpPr>
        <dsp:cNvPr id="0" name=""/>
        <dsp:cNvSpPr/>
      </dsp:nvSpPr>
      <dsp:spPr>
        <a:xfrm>
          <a:off x="6177488"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how robust is your predictions: Very robust as it take the average of many trees predictions.</a:t>
          </a:r>
        </a:p>
      </dsp:txBody>
      <dsp:txXfrm>
        <a:off x="6177488" y="1607578"/>
        <a:ext cx="2294817" cy="13768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786DA-7E91-354D-AF91-53B94445E7F7}">
      <dsp:nvSpPr>
        <dsp:cNvPr id="0" name=""/>
        <dsp:cNvSpPr/>
      </dsp:nvSpPr>
      <dsp:spPr>
        <a:xfrm>
          <a:off x="809" y="66991"/>
          <a:ext cx="3277541" cy="393305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77900">
            <a:lnSpc>
              <a:spcPct val="90000"/>
            </a:lnSpc>
            <a:spcBef>
              <a:spcPct val="0"/>
            </a:spcBef>
            <a:spcAft>
              <a:spcPct val="35000"/>
            </a:spcAft>
            <a:buNone/>
          </a:pPr>
          <a:r>
            <a:rPr lang="en-US" sz="2200" b="1" kern="1200" dirty="0"/>
            <a:t>If you receive 14-27 points, on either the initial or re-inspection you will be on a 150-210 day cycle</a:t>
          </a:r>
        </a:p>
      </dsp:txBody>
      <dsp:txXfrm>
        <a:off x="809" y="1640211"/>
        <a:ext cx="3277541" cy="2359830"/>
      </dsp:txXfrm>
    </dsp:sp>
    <dsp:sp modelId="{3AB6822A-4381-E14C-A835-2B50326ACE2C}">
      <dsp:nvSpPr>
        <dsp:cNvPr id="0" name=""/>
        <dsp:cNvSpPr/>
      </dsp:nvSpPr>
      <dsp:spPr>
        <a:xfrm>
          <a:off x="809"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9" y="66991"/>
        <a:ext cx="3277541" cy="1573220"/>
      </dsp:txXfrm>
    </dsp:sp>
    <dsp:sp modelId="{D3AAB842-EFFA-CB4A-A94D-366FE78B96D5}">
      <dsp:nvSpPr>
        <dsp:cNvPr id="0" name=""/>
        <dsp:cNvSpPr/>
      </dsp:nvSpPr>
      <dsp:spPr>
        <a:xfrm>
          <a:off x="3540554" y="66991"/>
          <a:ext cx="3277541" cy="3933050"/>
        </a:xfrm>
        <a:prstGeom prst="rect">
          <a:avLst/>
        </a:prstGeom>
        <a:solidFill>
          <a:schemeClr val="accent2">
            <a:hueOff val="1681577"/>
            <a:satOff val="-1786"/>
            <a:lumOff val="1372"/>
            <a:alphaOff val="0"/>
          </a:schemeClr>
        </a:solidFill>
        <a:ln w="15875" cap="flat" cmpd="sng" algn="ctr">
          <a:solidFill>
            <a:schemeClr val="accent2">
              <a:hueOff val="1681577"/>
              <a:satOff val="-1786"/>
              <a:lumOff val="13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77900">
            <a:lnSpc>
              <a:spcPct val="90000"/>
            </a:lnSpc>
            <a:spcBef>
              <a:spcPct val="0"/>
            </a:spcBef>
            <a:spcAft>
              <a:spcPct val="35000"/>
            </a:spcAft>
            <a:buNone/>
          </a:pPr>
          <a:r>
            <a:rPr lang="en-US" sz="2200" b="1" kern="1200" dirty="0"/>
            <a:t>If you receive 28 or more on either the initial or re-inspection, you will be on a 90-150 day cycle.</a:t>
          </a:r>
        </a:p>
      </dsp:txBody>
      <dsp:txXfrm>
        <a:off x="3540554" y="1640211"/>
        <a:ext cx="3277541" cy="2359830"/>
      </dsp:txXfrm>
    </dsp:sp>
    <dsp:sp modelId="{BC13D9BC-142F-054D-AA1F-7EAF3C83A464}">
      <dsp:nvSpPr>
        <dsp:cNvPr id="0" name=""/>
        <dsp:cNvSpPr/>
      </dsp:nvSpPr>
      <dsp:spPr>
        <a:xfrm>
          <a:off x="3540554"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40554" y="66991"/>
        <a:ext cx="3277541" cy="1573220"/>
      </dsp:txXfrm>
    </dsp:sp>
    <dsp:sp modelId="{E95A1900-742D-A94D-9EDB-43F933430C59}">
      <dsp:nvSpPr>
        <dsp:cNvPr id="0" name=""/>
        <dsp:cNvSpPr/>
      </dsp:nvSpPr>
      <dsp:spPr>
        <a:xfrm>
          <a:off x="7080299" y="66991"/>
          <a:ext cx="3277541" cy="3933050"/>
        </a:xfrm>
        <a:prstGeom prst="rect">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33450">
            <a:lnSpc>
              <a:spcPct val="90000"/>
            </a:lnSpc>
            <a:spcBef>
              <a:spcPct val="0"/>
            </a:spcBef>
            <a:spcAft>
              <a:spcPct val="35000"/>
            </a:spcAft>
            <a:buNone/>
          </a:pPr>
          <a:r>
            <a:rPr lang="en-US" sz="2100" b="1" kern="1200" dirty="0"/>
            <a:t>However a score of 28 or more on the re-inspection will have an additional compliance inspection that will not lead to changing the letter grade or cycle</a:t>
          </a:r>
          <a:r>
            <a:rPr lang="en-US" sz="2100" kern="1200" dirty="0"/>
            <a:t>.</a:t>
          </a:r>
        </a:p>
      </dsp:txBody>
      <dsp:txXfrm>
        <a:off x="7080299" y="1640211"/>
        <a:ext cx="3277541" cy="2359830"/>
      </dsp:txXfrm>
    </dsp:sp>
    <dsp:sp modelId="{6F839A52-4BE0-DD48-BBB4-620E4B81277E}">
      <dsp:nvSpPr>
        <dsp:cNvPr id="0" name=""/>
        <dsp:cNvSpPr/>
      </dsp:nvSpPr>
      <dsp:spPr>
        <a:xfrm>
          <a:off x="7080299"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7080299" y="66991"/>
        <a:ext cx="3277541" cy="15732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3279E-0500-5140-B64A-16CDD4047EDB}">
      <dsp:nvSpPr>
        <dsp:cNvPr id="0" name=""/>
        <dsp:cNvSpPr/>
      </dsp:nvSpPr>
      <dsp:spPr>
        <a:xfrm>
          <a:off x="3161" y="0"/>
          <a:ext cx="4860510" cy="39624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110" tIns="0" rIns="480110" bIns="330200" numCol="1" spcCol="1270" anchor="t" anchorCtr="0">
          <a:noAutofit/>
        </a:bodyPr>
        <a:lstStyle/>
        <a:p>
          <a:pPr marL="0" lvl="0" indent="0" algn="l" defTabSz="711200">
            <a:lnSpc>
              <a:spcPct val="90000"/>
            </a:lnSpc>
            <a:spcBef>
              <a:spcPct val="0"/>
            </a:spcBef>
            <a:spcAft>
              <a:spcPct val="35000"/>
            </a:spcAft>
            <a:buNone/>
          </a:pPr>
          <a:r>
            <a:rPr lang="en-US" sz="1600" b="1" kern="1200"/>
            <a:t>Food Sources</a:t>
          </a:r>
          <a:endParaRPr lang="en-US" sz="1600" kern="1200"/>
        </a:p>
        <a:p>
          <a:pPr marL="228600" lvl="1" indent="-228600" algn="l" defTabSz="889000">
            <a:lnSpc>
              <a:spcPct val="90000"/>
            </a:lnSpc>
            <a:spcBef>
              <a:spcPct val="0"/>
            </a:spcBef>
            <a:spcAft>
              <a:spcPct val="15000"/>
            </a:spcAft>
            <a:buChar char="•"/>
          </a:pPr>
          <a:r>
            <a:rPr lang="en-US" sz="2000" b="1" kern="1200" dirty="0"/>
            <a:t>Dirty or cracked eggs, ranging from 1-25 by groups of 6, points of 7-28</a:t>
          </a:r>
        </a:p>
      </dsp:txBody>
      <dsp:txXfrm>
        <a:off x="3161" y="1584959"/>
        <a:ext cx="4860510" cy="2377440"/>
      </dsp:txXfrm>
    </dsp:sp>
    <dsp:sp modelId="{6B9612C2-5F27-AD46-A06E-EEDEE4AE02C7}">
      <dsp:nvSpPr>
        <dsp:cNvPr id="0" name=""/>
        <dsp:cNvSpPr/>
      </dsp:nvSpPr>
      <dsp:spPr>
        <a:xfrm>
          <a:off x="3161" y="0"/>
          <a:ext cx="4860510" cy="158496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80110" tIns="165100" rIns="48011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161" y="0"/>
        <a:ext cx="4860510" cy="1584960"/>
      </dsp:txXfrm>
    </dsp:sp>
    <dsp:sp modelId="{0176E892-7463-F84C-B3F0-A19C22FC6F30}">
      <dsp:nvSpPr>
        <dsp:cNvPr id="0" name=""/>
        <dsp:cNvSpPr/>
      </dsp:nvSpPr>
      <dsp:spPr>
        <a:xfrm>
          <a:off x="5184416" y="0"/>
          <a:ext cx="4860510" cy="3962400"/>
        </a:xfrm>
        <a:prstGeom prst="rect">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110" tIns="0" rIns="480110" bIns="330200" numCol="1" spcCol="1270" anchor="t" anchorCtr="0">
          <a:noAutofit/>
        </a:bodyPr>
        <a:lstStyle/>
        <a:p>
          <a:pPr marL="0" lvl="0" indent="0" algn="l" defTabSz="711200">
            <a:lnSpc>
              <a:spcPct val="90000"/>
            </a:lnSpc>
            <a:spcBef>
              <a:spcPct val="0"/>
            </a:spcBef>
            <a:spcAft>
              <a:spcPct val="35000"/>
            </a:spcAft>
            <a:buNone/>
          </a:pPr>
          <a:r>
            <a:rPr lang="en-US" sz="1600" b="1" kern="1200" dirty="0"/>
            <a:t>Food Protection</a:t>
          </a:r>
          <a:endParaRPr lang="en-US" sz="1600" kern="1200" dirty="0"/>
        </a:p>
        <a:p>
          <a:pPr marL="171450" lvl="1" indent="-171450" algn="l" defTabSz="711200">
            <a:lnSpc>
              <a:spcPct val="90000"/>
            </a:lnSpc>
            <a:spcBef>
              <a:spcPct val="0"/>
            </a:spcBef>
            <a:spcAft>
              <a:spcPct val="15000"/>
            </a:spcAft>
            <a:buChar char="•"/>
          </a:pPr>
          <a:r>
            <a:rPr lang="en-US" sz="1600" b="1" kern="1200" dirty="0"/>
            <a:t>Three compartment sinks will be needed in all facilities</a:t>
          </a:r>
        </a:p>
        <a:p>
          <a:pPr marL="171450" lvl="1" indent="-171450" algn="l" defTabSz="711200">
            <a:lnSpc>
              <a:spcPct val="90000"/>
            </a:lnSpc>
            <a:spcBef>
              <a:spcPct val="0"/>
            </a:spcBef>
            <a:spcAft>
              <a:spcPct val="15000"/>
            </a:spcAft>
            <a:buChar char="•"/>
          </a:pPr>
          <a:r>
            <a:rPr lang="en-US" sz="1600" b="1" kern="1200" dirty="0"/>
            <a:t>Closed drink containers are not allowed to contaminate the food stream.</a:t>
          </a:r>
        </a:p>
        <a:p>
          <a:pPr marL="171450" lvl="1" indent="-171450" algn="l" defTabSz="711200">
            <a:lnSpc>
              <a:spcPct val="90000"/>
            </a:lnSpc>
            <a:spcBef>
              <a:spcPct val="0"/>
            </a:spcBef>
            <a:spcAft>
              <a:spcPct val="15000"/>
            </a:spcAft>
            <a:buChar char="•"/>
          </a:pPr>
          <a:r>
            <a:rPr lang="en-US" sz="1600" b="1" kern="1200" dirty="0"/>
            <a:t>Wet cloths in sanitizer at the proper concentration and test strips are available</a:t>
          </a:r>
        </a:p>
        <a:p>
          <a:pPr marL="171450" lvl="1" indent="-171450" algn="l" defTabSz="711200">
            <a:lnSpc>
              <a:spcPct val="90000"/>
            </a:lnSpc>
            <a:spcBef>
              <a:spcPct val="0"/>
            </a:spcBef>
            <a:spcAft>
              <a:spcPct val="15000"/>
            </a:spcAft>
            <a:buChar char="•"/>
          </a:pPr>
          <a:r>
            <a:rPr lang="en-US" sz="1600" b="1" kern="1200" dirty="0"/>
            <a:t>Presence of vectors and evidence of vectors in varying degrees ranging from 5-28 points</a:t>
          </a:r>
        </a:p>
      </dsp:txBody>
      <dsp:txXfrm>
        <a:off x="5184416" y="1584960"/>
        <a:ext cx="4860510" cy="2377440"/>
      </dsp:txXfrm>
    </dsp:sp>
    <dsp:sp modelId="{5703FA75-6C5C-3B4C-BA4F-4251B4BCAD7A}">
      <dsp:nvSpPr>
        <dsp:cNvPr id="0" name=""/>
        <dsp:cNvSpPr/>
      </dsp:nvSpPr>
      <dsp:spPr>
        <a:xfrm>
          <a:off x="5252512" y="0"/>
          <a:ext cx="4860510" cy="158496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80110" tIns="165100" rIns="480110" bIns="165100" numCol="1" spcCol="1270" anchor="ctr" anchorCtr="0">
          <a:noAutofit/>
        </a:bodyPr>
        <a:lstStyle/>
        <a:p>
          <a:pPr marL="0" lvl="0" indent="0" algn="l" defTabSz="2933700">
            <a:lnSpc>
              <a:spcPct val="90000"/>
            </a:lnSpc>
            <a:spcBef>
              <a:spcPct val="0"/>
            </a:spcBef>
            <a:spcAft>
              <a:spcPct val="35000"/>
            </a:spcAft>
            <a:buNone/>
          </a:pPr>
          <a:r>
            <a:rPr lang="en-US" sz="6600" kern="1200" dirty="0"/>
            <a:t>02</a:t>
          </a:r>
        </a:p>
      </dsp:txBody>
      <dsp:txXfrm>
        <a:off x="5252512" y="0"/>
        <a:ext cx="4860510" cy="15849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22985-49BC-0848-B6AC-A01152CAE967}">
      <dsp:nvSpPr>
        <dsp:cNvPr id="0" name=""/>
        <dsp:cNvSpPr/>
      </dsp:nvSpPr>
      <dsp:spPr>
        <a:xfrm>
          <a:off x="4370" y="0"/>
          <a:ext cx="3821693" cy="2788979"/>
        </a:xfrm>
        <a:prstGeom prst="homePlate">
          <a:avLst>
            <a:gd name="adj" fmla="val 2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539283" bIns="45720" numCol="1" spcCol="1270" anchor="t" anchorCtr="0">
          <a:noAutofit/>
        </a:bodyPr>
        <a:lstStyle/>
        <a:p>
          <a:pPr marL="0" lvl="0" indent="0" algn="l" defTabSz="800100">
            <a:lnSpc>
              <a:spcPct val="90000"/>
            </a:lnSpc>
            <a:spcBef>
              <a:spcPct val="0"/>
            </a:spcBef>
            <a:spcAft>
              <a:spcPct val="35000"/>
            </a:spcAft>
            <a:buNone/>
          </a:pPr>
          <a:r>
            <a:rPr lang="en-US" sz="1800" b="1" kern="1200"/>
            <a:t>Facility Design</a:t>
          </a:r>
          <a:endParaRPr lang="en-US" sz="1800" kern="1200"/>
        </a:p>
        <a:p>
          <a:pPr marL="114300" lvl="1" indent="-114300" algn="l" defTabSz="622300">
            <a:lnSpc>
              <a:spcPct val="90000"/>
            </a:lnSpc>
            <a:spcBef>
              <a:spcPct val="0"/>
            </a:spcBef>
            <a:spcAft>
              <a:spcPct val="15000"/>
            </a:spcAft>
            <a:buChar char="•"/>
          </a:pPr>
          <a:r>
            <a:rPr lang="en-US" sz="1400" b="1" kern="1200"/>
            <a:t>Overhead dust and dirt that could contaminate foods</a:t>
          </a:r>
        </a:p>
        <a:p>
          <a:pPr marL="114300" lvl="1" indent="-114300" algn="l" defTabSz="622300">
            <a:lnSpc>
              <a:spcPct val="90000"/>
            </a:lnSpc>
            <a:spcBef>
              <a:spcPct val="0"/>
            </a:spcBef>
            <a:spcAft>
              <a:spcPct val="15000"/>
            </a:spcAft>
            <a:buChar char="•"/>
          </a:pPr>
          <a:r>
            <a:rPr lang="en-US" sz="1400" b="1" kern="1200"/>
            <a:t>Sneeze guards, wrapped portioned products</a:t>
          </a:r>
        </a:p>
        <a:p>
          <a:pPr marL="114300" lvl="1" indent="-114300" algn="l" defTabSz="622300">
            <a:lnSpc>
              <a:spcPct val="90000"/>
            </a:lnSpc>
            <a:spcBef>
              <a:spcPct val="0"/>
            </a:spcBef>
            <a:spcAft>
              <a:spcPct val="15000"/>
            </a:spcAft>
            <a:buChar char="•"/>
          </a:pPr>
          <a:r>
            <a:rPr lang="en-US" sz="1400" b="1" kern="1200"/>
            <a:t>Proper thermometers or thermocouples </a:t>
          </a:r>
        </a:p>
        <a:p>
          <a:pPr marL="114300" lvl="1" indent="-114300" algn="l" defTabSz="622300">
            <a:lnSpc>
              <a:spcPct val="90000"/>
            </a:lnSpc>
            <a:spcBef>
              <a:spcPct val="0"/>
            </a:spcBef>
            <a:spcAft>
              <a:spcPct val="15000"/>
            </a:spcAft>
            <a:buChar char="•"/>
          </a:pPr>
          <a:r>
            <a:rPr lang="en-US" sz="1400" b="1" kern="1200"/>
            <a:t>Food contact surfaces constructed, located or unacceptable materials </a:t>
          </a:r>
        </a:p>
        <a:p>
          <a:pPr marL="114300" lvl="1" indent="-114300" algn="l" defTabSz="622300">
            <a:lnSpc>
              <a:spcPct val="90000"/>
            </a:lnSpc>
            <a:spcBef>
              <a:spcPct val="0"/>
            </a:spcBef>
            <a:spcAft>
              <a:spcPct val="15000"/>
            </a:spcAft>
            <a:buChar char="•"/>
          </a:pPr>
          <a:r>
            <a:rPr lang="en-US" sz="1400" b="1" kern="1200"/>
            <a:t>Food contact surfaces are to be WASHED RINSED and SANITIZED in place after each use</a:t>
          </a:r>
        </a:p>
      </dsp:txBody>
      <dsp:txXfrm>
        <a:off x="4370" y="0"/>
        <a:ext cx="3473071" cy="2788979"/>
      </dsp:txXfrm>
    </dsp:sp>
    <dsp:sp modelId="{16EAAAC1-6697-E84E-8D98-D64A2E1972D9}">
      <dsp:nvSpPr>
        <dsp:cNvPr id="0" name=""/>
        <dsp:cNvSpPr/>
      </dsp:nvSpPr>
      <dsp:spPr>
        <a:xfrm>
          <a:off x="3061725" y="0"/>
          <a:ext cx="3821693" cy="2788979"/>
        </a:xfrm>
        <a:prstGeom prst="chevron">
          <a:avLst>
            <a:gd name="adj" fmla="val 25000"/>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134821" bIns="45720" numCol="1" spcCol="1270" anchor="t" anchorCtr="0">
          <a:noAutofit/>
        </a:bodyPr>
        <a:lstStyle/>
        <a:p>
          <a:pPr marL="0" lvl="0" indent="0" algn="l" defTabSz="800100">
            <a:lnSpc>
              <a:spcPct val="90000"/>
            </a:lnSpc>
            <a:spcBef>
              <a:spcPct val="0"/>
            </a:spcBef>
            <a:spcAft>
              <a:spcPct val="35000"/>
            </a:spcAft>
            <a:buNone/>
          </a:pPr>
          <a:r>
            <a:rPr lang="en-US" sz="1800" b="1" kern="1200" dirty="0"/>
            <a:t>Personal Hygiene</a:t>
          </a:r>
        </a:p>
        <a:p>
          <a:pPr marL="114300" lvl="1" indent="-114300" algn="l" defTabSz="622300">
            <a:lnSpc>
              <a:spcPct val="90000"/>
            </a:lnSpc>
            <a:spcBef>
              <a:spcPct val="0"/>
            </a:spcBef>
            <a:spcAft>
              <a:spcPct val="15000"/>
            </a:spcAft>
            <a:buChar char="•"/>
          </a:pPr>
          <a:r>
            <a:rPr lang="en-US" sz="1400" b="1" kern="1200" dirty="0"/>
            <a:t>Ill employees will be worth 10 points and failure to remove them will result in 28 points</a:t>
          </a:r>
        </a:p>
        <a:p>
          <a:pPr marL="114300" lvl="1" indent="-114300" algn="l" defTabSz="622300">
            <a:lnSpc>
              <a:spcPct val="90000"/>
            </a:lnSpc>
            <a:spcBef>
              <a:spcPct val="0"/>
            </a:spcBef>
            <a:spcAft>
              <a:spcPct val="15000"/>
            </a:spcAft>
            <a:buChar char="•"/>
          </a:pPr>
          <a:r>
            <a:rPr lang="en-US" sz="1400" b="1" kern="1200" dirty="0"/>
            <a:t>All employees working with ready to eat foods are using gloves </a:t>
          </a:r>
        </a:p>
        <a:p>
          <a:pPr marL="114300" lvl="1" indent="-114300" algn="l" defTabSz="622300">
            <a:lnSpc>
              <a:spcPct val="90000"/>
            </a:lnSpc>
            <a:spcBef>
              <a:spcPct val="0"/>
            </a:spcBef>
            <a:spcAft>
              <a:spcPct val="15000"/>
            </a:spcAft>
            <a:buChar char="•"/>
          </a:pPr>
          <a:r>
            <a:rPr lang="en-US" sz="1400" b="1" kern="1200" dirty="0"/>
            <a:t>Improper hand washing</a:t>
          </a:r>
        </a:p>
      </dsp:txBody>
      <dsp:txXfrm>
        <a:off x="3758970" y="0"/>
        <a:ext cx="2427203" cy="2788979"/>
      </dsp:txXfrm>
    </dsp:sp>
    <dsp:sp modelId="{A4333000-E254-F14F-90C7-C6193C67DC99}">
      <dsp:nvSpPr>
        <dsp:cNvPr id="0" name=""/>
        <dsp:cNvSpPr/>
      </dsp:nvSpPr>
      <dsp:spPr>
        <a:xfrm>
          <a:off x="6119080" y="0"/>
          <a:ext cx="3821693" cy="2788979"/>
        </a:xfrm>
        <a:prstGeom prst="chevron">
          <a:avLst>
            <a:gd name="adj" fmla="val 25000"/>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134821"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There is a sliding scale that increases the points associated with the violations, ranging from 5-28 points. </a:t>
          </a:r>
        </a:p>
      </dsp:txBody>
      <dsp:txXfrm>
        <a:off x="6816325" y="0"/>
        <a:ext cx="2427203" cy="27889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3/4/19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3/4/19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ieudonne.shinyapps.io/RESTAUANALYTICS"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ieudonne.shinyapps.io/RESTAUANALYTIC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png"/><Relationship Id="rId7" Type="http://schemas.openxmlformats.org/officeDocument/2006/relationships/diagramQuickStyle" Target="../diagrams/quickStyle6.xml"/><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4.png"/><Relationship Id="rId9" Type="http://schemas.microsoft.com/office/2007/relationships/diagramDrawing" Target="../diagrams/drawing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tif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tif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nytimes.com/2018/06/05/dining/new-york-restaurant-inspections-by-the-numbers.html"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png"/><Relationship Id="rId7" Type="http://schemas.openxmlformats.org/officeDocument/2006/relationships/diagramQuickStyle" Target="../diagrams/quickStyle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4.png"/><Relationship Id="rId9" Type="http://schemas.microsoft.com/office/2007/relationships/diagramDrawing" Target="../diagrams/drawing7.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png"/><Relationship Id="rId7" Type="http://schemas.openxmlformats.org/officeDocument/2006/relationships/diagramQuickStyle" Target="../diagrams/quickStyle8.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4.png"/><Relationship Id="rId9" Type="http://schemas.microsoft.com/office/2007/relationships/diagramDrawing" Target="../diagrams/drawing8.xml"/></Relationships>
</file>

<file path=ppt/slides/_rels/slide4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0.png"/><Relationship Id="rId7" Type="http://schemas.openxmlformats.org/officeDocument/2006/relationships/diagramColors" Target="../diagrams/colors9.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0.png"/><Relationship Id="rId7" Type="http://schemas.openxmlformats.org/officeDocument/2006/relationships/diagramColors" Target="../diagrams/colors1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3.png"/><Relationship Id="rId7" Type="http://schemas.openxmlformats.org/officeDocument/2006/relationships/diagramQuickStyle" Target="../diagrams/quickStyle1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4.png"/><Relationship Id="rId9" Type="http://schemas.microsoft.com/office/2007/relationships/diagramDrawing" Target="../diagrams/drawing1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2EB87ED6-5179-7A45-A417-5476533C0816}"/>
              </a:ext>
            </a:extLst>
          </p:cNvPr>
          <p:cNvSpPr>
            <a:spLocks noGrp="1"/>
          </p:cNvSpPr>
          <p:nvPr>
            <p:ph type="ctrTitle"/>
          </p:nvPr>
        </p:nvSpPr>
        <p:spPr>
          <a:xfrm>
            <a:off x="2692398" y="1871131"/>
            <a:ext cx="6815669" cy="1515533"/>
          </a:xfrm>
        </p:spPr>
        <p:txBody>
          <a:bodyPr>
            <a:normAutofit/>
          </a:bodyPr>
          <a:lstStyle/>
          <a:p>
            <a:pPr>
              <a:lnSpc>
                <a:spcPct val="90000"/>
              </a:lnSpc>
            </a:pPr>
            <a:r>
              <a:rPr lang="en-US" sz="5000" b="1" spc="600">
                <a:solidFill>
                  <a:schemeClr val="bg1"/>
                </a:solidFill>
              </a:rPr>
              <a:t>RESTAU ANALYTICS</a:t>
            </a:r>
            <a:endParaRPr lang="en-US" sz="5000" b="1">
              <a:solidFill>
                <a:schemeClr val="bg1"/>
              </a:solidFill>
            </a:endParaRPr>
          </a:p>
        </p:txBody>
      </p:sp>
      <p:sp>
        <p:nvSpPr>
          <p:cNvPr id="3" name="Subtitle 2">
            <a:extLst>
              <a:ext uri="{FF2B5EF4-FFF2-40B4-BE49-F238E27FC236}">
                <a16:creationId xmlns:a16="http://schemas.microsoft.com/office/drawing/2014/main" id="{D2527AC1-99E2-844F-B2C2-235991059126}"/>
              </a:ext>
            </a:extLst>
          </p:cNvPr>
          <p:cNvSpPr>
            <a:spLocks noGrp="1"/>
          </p:cNvSpPr>
          <p:nvPr>
            <p:ph type="subTitle" idx="1"/>
          </p:nvPr>
        </p:nvSpPr>
        <p:spPr>
          <a:xfrm>
            <a:off x="2692398" y="3657597"/>
            <a:ext cx="6815669" cy="1320802"/>
          </a:xfrm>
        </p:spPr>
        <p:txBody>
          <a:bodyPr>
            <a:normAutofit/>
          </a:bodyPr>
          <a:lstStyle/>
          <a:p>
            <a:pPr>
              <a:lnSpc>
                <a:spcPct val="90000"/>
              </a:lnSpc>
            </a:pPr>
            <a:r>
              <a:rPr lang="en-US" sz="2000" b="1" dirty="0">
                <a:solidFill>
                  <a:schemeClr val="bg1"/>
                </a:solidFill>
                <a:hlinkClick r:id="rId3"/>
              </a:rPr>
              <a:t>https://dieudonne.shinyapps.io/RESTAUANALYTICS</a:t>
            </a:r>
            <a:endParaRPr lang="en-US" sz="2000" b="1" dirty="0">
              <a:solidFill>
                <a:schemeClr val="bg1"/>
              </a:solidFill>
            </a:endParaRPr>
          </a:p>
          <a:p>
            <a:pPr>
              <a:lnSpc>
                <a:spcPct val="90000"/>
              </a:lnSpc>
            </a:pPr>
            <a:r>
              <a:rPr lang="en-US" b="1" dirty="0">
                <a:solidFill>
                  <a:schemeClr val="bg1"/>
                </a:solidFill>
              </a:rPr>
              <a:t>By Dieudonne Ouedraogo</a:t>
            </a:r>
          </a:p>
          <a:p>
            <a:pPr>
              <a:lnSpc>
                <a:spcPct val="90000"/>
              </a:lnSpc>
            </a:pPr>
            <a:r>
              <a:rPr lang="en-US" b="1" dirty="0">
                <a:solidFill>
                  <a:schemeClr val="bg1"/>
                </a:solidFill>
              </a:rPr>
              <a:t> Insight Data Science</a:t>
            </a:r>
          </a:p>
        </p:txBody>
      </p:sp>
      <p:cxnSp>
        <p:nvCxnSpPr>
          <p:cNvPr id="20" name="Straight Connector 19">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47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p:txBody>
          <a:bodyPr/>
          <a:lstStyle/>
          <a:p>
            <a:r>
              <a:rPr lang="en-US" b="1" dirty="0">
                <a:solidFill>
                  <a:srgbClr val="0070C0"/>
                </a:solidFill>
              </a:rPr>
              <a:t>The Problem</a:t>
            </a: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sp>
        <p:nvSpPr>
          <p:cNvPr id="8" name="Circular Arrow 7">
            <a:extLst>
              <a:ext uri="{FF2B5EF4-FFF2-40B4-BE49-F238E27FC236}">
                <a16:creationId xmlns:a16="http://schemas.microsoft.com/office/drawing/2014/main" id="{CBB80BB8-B330-444C-AC93-7C2D222DBEF1}"/>
              </a:ext>
            </a:extLst>
          </p:cNvPr>
          <p:cNvSpPr/>
          <p:nvPr/>
        </p:nvSpPr>
        <p:spPr>
          <a:xfrm>
            <a:off x="5013434" y="2420007"/>
            <a:ext cx="788276" cy="1192924"/>
          </a:xfrm>
          <a:prstGeom prst="circular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6142C163-C5B9-C24F-A905-C99A975E6FCB}"/>
              </a:ext>
            </a:extLst>
          </p:cNvPr>
          <p:cNvSpPr/>
          <p:nvPr/>
        </p:nvSpPr>
        <p:spPr>
          <a:xfrm>
            <a:off x="2948150" y="5221124"/>
            <a:ext cx="840828" cy="415159"/>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a:extLst>
              <a:ext uri="{FF2B5EF4-FFF2-40B4-BE49-F238E27FC236}">
                <a16:creationId xmlns:a16="http://schemas.microsoft.com/office/drawing/2014/main" id="{92096F09-86DF-3848-B4A1-77D02E09783D}"/>
              </a:ext>
            </a:extLst>
          </p:cNvPr>
          <p:cNvSpPr/>
          <p:nvPr/>
        </p:nvSpPr>
        <p:spPr>
          <a:xfrm>
            <a:off x="7388771" y="5248766"/>
            <a:ext cx="840828" cy="415159"/>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a:extLst>
              <a:ext uri="{FF2B5EF4-FFF2-40B4-BE49-F238E27FC236}">
                <a16:creationId xmlns:a16="http://schemas.microsoft.com/office/drawing/2014/main" id="{E1707947-710D-334C-A51E-A58E4928F7AA}"/>
              </a:ext>
            </a:extLst>
          </p:cNvPr>
          <p:cNvCxnSpPr>
            <a:cxnSpLocks/>
          </p:cNvCxnSpPr>
          <p:nvPr/>
        </p:nvCxnSpPr>
        <p:spPr>
          <a:xfrm flipH="1">
            <a:off x="3792020" y="3634441"/>
            <a:ext cx="820421" cy="61116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E5914-79D6-E942-ABB5-152400D1A1AA}"/>
              </a:ext>
            </a:extLst>
          </p:cNvPr>
          <p:cNvCxnSpPr>
            <a:cxnSpLocks/>
            <a:endCxn id="3" idx="3"/>
          </p:cNvCxnSpPr>
          <p:nvPr/>
        </p:nvCxnSpPr>
        <p:spPr>
          <a:xfrm flipV="1">
            <a:off x="4202230" y="3895641"/>
            <a:ext cx="696035" cy="5432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3E3733-AA43-AD4F-8298-E3F3E5EA6A91}"/>
              </a:ext>
            </a:extLst>
          </p:cNvPr>
          <p:cNvCxnSpPr>
            <a:cxnSpLocks/>
          </p:cNvCxnSpPr>
          <p:nvPr/>
        </p:nvCxnSpPr>
        <p:spPr>
          <a:xfrm flipH="1">
            <a:off x="4267199" y="4792715"/>
            <a:ext cx="2594801" cy="221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E35893-B9F8-6E4F-96B5-7F148C453110}"/>
              </a:ext>
            </a:extLst>
          </p:cNvPr>
          <p:cNvCxnSpPr>
            <a:cxnSpLocks/>
          </p:cNvCxnSpPr>
          <p:nvPr/>
        </p:nvCxnSpPr>
        <p:spPr>
          <a:xfrm flipH="1" flipV="1">
            <a:off x="5961791" y="4025646"/>
            <a:ext cx="900209" cy="55303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887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p:txBody>
          <a:bodyPr/>
          <a:lstStyle/>
          <a:p>
            <a:r>
              <a:rPr lang="en-US" b="1" dirty="0">
                <a:solidFill>
                  <a:srgbClr val="7030A0"/>
                </a:solidFill>
              </a:rPr>
              <a:t>The Priority</a:t>
            </a: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67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3" name="Picture 32">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4" name="Rectangle 33">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6" name="Picture 35">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EBA20E5-49BA-AD45-B59C-A9C24DD10389}"/>
              </a:ext>
            </a:extLst>
          </p:cNvPr>
          <p:cNvSpPr>
            <a:spLocks noGrp="1"/>
          </p:cNvSpPr>
          <p:nvPr>
            <p:ph type="title"/>
          </p:nvPr>
        </p:nvSpPr>
        <p:spPr>
          <a:xfrm>
            <a:off x="1295402" y="982132"/>
            <a:ext cx="9601196" cy="1303867"/>
          </a:xfrm>
        </p:spPr>
        <p:txBody>
          <a:bodyPr>
            <a:normAutofit/>
          </a:bodyPr>
          <a:lstStyle/>
          <a:p>
            <a:r>
              <a:rPr lang="en-US" b="1" dirty="0">
                <a:solidFill>
                  <a:srgbClr val="00B050"/>
                </a:solidFill>
              </a:rPr>
              <a:t>The Solution </a:t>
            </a:r>
          </a:p>
        </p:txBody>
      </p:sp>
      <p:sp>
        <p:nvSpPr>
          <p:cNvPr id="4" name="Title 1">
            <a:extLst>
              <a:ext uri="{FF2B5EF4-FFF2-40B4-BE49-F238E27FC236}">
                <a16:creationId xmlns:a16="http://schemas.microsoft.com/office/drawing/2014/main" id="{80A2BB0C-4790-EC4F-81E2-2F87A0A25A68}"/>
              </a:ext>
            </a:extLst>
          </p:cNvPr>
          <p:cNvSpPr txBox="1">
            <a:spLocks/>
          </p:cNvSpPr>
          <p:nvPr/>
        </p:nvSpPr>
        <p:spPr>
          <a:xfrm>
            <a:off x="1211319" y="25569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262626"/>
              </a:solidFill>
            </a:endParaRPr>
          </a:p>
        </p:txBody>
      </p:sp>
      <p:graphicFrame>
        <p:nvGraphicFramePr>
          <p:cNvPr id="7" name="Content Placeholder 2">
            <a:extLst>
              <a:ext uri="{FF2B5EF4-FFF2-40B4-BE49-F238E27FC236}">
                <a16:creationId xmlns:a16="http://schemas.microsoft.com/office/drawing/2014/main" id="{EBCFEE6A-BABC-44E9-813F-982A00F5A646}"/>
              </a:ext>
            </a:extLst>
          </p:cNvPr>
          <p:cNvGraphicFramePr/>
          <p:nvPr>
            <p:extLst>
              <p:ext uri="{D42A27DB-BD31-4B8C-83A1-F6EECF244321}">
                <p14:modId xmlns:p14="http://schemas.microsoft.com/office/powerpoint/2010/main" val="3153916809"/>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8285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0EFD-EED9-3341-BB5B-1679D178ED31}"/>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Predictions &amp; Model Selection</a:t>
            </a:r>
          </a:p>
        </p:txBody>
      </p:sp>
      <p:sp>
        <p:nvSpPr>
          <p:cNvPr id="3" name="Content Placeholder 2">
            <a:extLst>
              <a:ext uri="{FF2B5EF4-FFF2-40B4-BE49-F238E27FC236}">
                <a16:creationId xmlns:a16="http://schemas.microsoft.com/office/drawing/2014/main" id="{4C5D482F-774B-4D44-9442-90A918715048}"/>
              </a:ext>
            </a:extLst>
          </p:cNvPr>
          <p:cNvSpPr>
            <a:spLocks noGrp="1"/>
          </p:cNvSpPr>
          <p:nvPr>
            <p:ph idx="1"/>
          </p:nvPr>
        </p:nvSpPr>
        <p:spPr>
          <a:xfrm>
            <a:off x="1295402" y="2556932"/>
            <a:ext cx="6256866" cy="3318936"/>
          </a:xfrm>
        </p:spPr>
        <p:txBody>
          <a:bodyPr>
            <a:normAutofit/>
          </a:bodyPr>
          <a:lstStyle/>
          <a:p>
            <a:pPr>
              <a:buFont typeface="Wingdings" pitchFamily="2" charset="2"/>
              <a:buChar char="Ø"/>
            </a:pPr>
            <a:r>
              <a:rPr lang="en-US" b="1" dirty="0">
                <a:solidFill>
                  <a:srgbClr val="262626"/>
                </a:solidFill>
              </a:rPr>
              <a:t> We have a situation where previous inspections are highly correlated.</a:t>
            </a:r>
          </a:p>
          <a:p>
            <a:pPr>
              <a:buFont typeface="Wingdings" pitchFamily="2" charset="2"/>
              <a:buChar char="Ø"/>
            </a:pPr>
            <a:r>
              <a:rPr lang="en-US" b="1" dirty="0">
                <a:solidFill>
                  <a:srgbClr val="262626"/>
                </a:solidFill>
              </a:rPr>
              <a:t> We also have a high number of features.</a:t>
            </a:r>
          </a:p>
          <a:p>
            <a:pPr>
              <a:buFont typeface="Wingdings" pitchFamily="2" charset="2"/>
              <a:buChar char="Ø"/>
            </a:pPr>
            <a:r>
              <a:rPr lang="en-US" b="1" dirty="0">
                <a:solidFill>
                  <a:srgbClr val="262626"/>
                </a:solidFill>
              </a:rPr>
              <a:t> Random Forest performs well in these types of scenario. </a:t>
            </a:r>
          </a:p>
          <a:p>
            <a:pPr>
              <a:buFont typeface="Wingdings" pitchFamily="2" charset="2"/>
              <a:buChar char="Ø"/>
            </a:pPr>
            <a:r>
              <a:rPr lang="en-US" b="1" dirty="0">
                <a:solidFill>
                  <a:srgbClr val="262626"/>
                </a:solidFill>
              </a:rPr>
              <a:t> The results of train/test and cross validation confirms the assumption.</a:t>
            </a:r>
          </a:p>
        </p:txBody>
      </p:sp>
      <p:pic>
        <p:nvPicPr>
          <p:cNvPr id="20" name="Graphic 19" descr="Checkmark">
            <a:extLst>
              <a:ext uri="{FF2B5EF4-FFF2-40B4-BE49-F238E27FC236}">
                <a16:creationId xmlns:a16="http://schemas.microsoft.com/office/drawing/2014/main" id="{C7CB604C-0CEB-4B27-8D69-561D03F3B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5026" y="2757636"/>
            <a:ext cx="2739728" cy="2739728"/>
          </a:xfrm>
          <a:prstGeom prst="rect">
            <a:avLst/>
          </a:prstGeom>
          <a:ln w="57150" cmpd="thickThin">
            <a:solidFill>
              <a:srgbClr val="7F7F7F"/>
            </a:solidFill>
            <a:miter lim="800000"/>
          </a:ln>
        </p:spPr>
      </p:pic>
    </p:spTree>
    <p:extLst>
      <p:ext uri="{BB962C8B-B14F-4D97-AF65-F5344CB8AC3E}">
        <p14:creationId xmlns:p14="http://schemas.microsoft.com/office/powerpoint/2010/main" val="1832482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90B6-8943-0048-B5DF-5CB73ECDA88A}"/>
              </a:ext>
            </a:extLst>
          </p:cNvPr>
          <p:cNvSpPr>
            <a:spLocks noGrp="1"/>
          </p:cNvSpPr>
          <p:nvPr>
            <p:ph type="title"/>
          </p:nvPr>
        </p:nvSpPr>
        <p:spPr/>
        <p:txBody>
          <a:bodyPr>
            <a:normAutofit/>
          </a:bodyPr>
          <a:lstStyle/>
          <a:p>
            <a:r>
              <a:rPr lang="en-US" b="1" dirty="0">
                <a:solidFill>
                  <a:srgbClr val="0070C0"/>
                </a:solidFill>
              </a:rPr>
              <a:t>Testing and Validation</a:t>
            </a:r>
            <a:endParaRPr lang="en-US" dirty="0"/>
          </a:p>
        </p:txBody>
      </p:sp>
      <p:pic>
        <p:nvPicPr>
          <p:cNvPr id="6" name="Content Placeholder 5">
            <a:extLst>
              <a:ext uri="{FF2B5EF4-FFF2-40B4-BE49-F238E27FC236}">
                <a16:creationId xmlns:a16="http://schemas.microsoft.com/office/drawing/2014/main" id="{E171F4BE-1297-704A-8ACE-8BBA906DFAEB}"/>
              </a:ext>
            </a:extLst>
          </p:cNvPr>
          <p:cNvPicPr>
            <a:picLocks noGrp="1" noChangeAspect="1"/>
          </p:cNvPicPr>
          <p:nvPr>
            <p:ph idx="1"/>
          </p:nvPr>
        </p:nvPicPr>
        <p:blipFill>
          <a:blip r:embed="rId2"/>
          <a:stretch>
            <a:fillRect/>
          </a:stretch>
        </p:blipFill>
        <p:spPr>
          <a:xfrm>
            <a:off x="3488531" y="2386013"/>
            <a:ext cx="5214938" cy="3757612"/>
          </a:xfrm>
        </p:spPr>
      </p:pic>
    </p:spTree>
    <p:extLst>
      <p:ext uri="{BB962C8B-B14F-4D97-AF65-F5344CB8AC3E}">
        <p14:creationId xmlns:p14="http://schemas.microsoft.com/office/powerpoint/2010/main" val="1802389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3" name="Picture 22">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25">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BCBA8E2-589E-4447-9877-591A8712455D}"/>
              </a:ext>
            </a:extLst>
          </p:cNvPr>
          <p:cNvSpPr>
            <a:spLocks noGrp="1"/>
          </p:cNvSpPr>
          <p:nvPr>
            <p:ph type="title"/>
          </p:nvPr>
        </p:nvSpPr>
        <p:spPr>
          <a:xfrm>
            <a:off x="1295402" y="982132"/>
            <a:ext cx="3660056" cy="1325373"/>
          </a:xfrm>
        </p:spPr>
        <p:txBody>
          <a:bodyPr anchor="b">
            <a:normAutofit/>
          </a:bodyPr>
          <a:lstStyle/>
          <a:p>
            <a:r>
              <a:rPr lang="en-US" sz="2800" b="1" dirty="0">
                <a:solidFill>
                  <a:srgbClr val="0070C0"/>
                </a:solidFill>
              </a:rPr>
              <a:t>Variables Importance</a:t>
            </a:r>
          </a:p>
        </p:txBody>
      </p:sp>
      <p:cxnSp>
        <p:nvCxnSpPr>
          <p:cNvPr id="28" name="Straight Connector 27">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3873A920-FFDB-BF4F-ACF1-A7B8BC38361A}"/>
              </a:ext>
            </a:extLst>
          </p:cNvPr>
          <p:cNvSpPr>
            <a:spLocks noGrp="1"/>
          </p:cNvSpPr>
          <p:nvPr>
            <p:ph idx="1"/>
          </p:nvPr>
        </p:nvSpPr>
        <p:spPr>
          <a:xfrm>
            <a:off x="1295401" y="2493774"/>
            <a:ext cx="3660057" cy="3382094"/>
          </a:xfrm>
        </p:spPr>
        <p:txBody>
          <a:bodyPr>
            <a:normAutofit/>
          </a:bodyPr>
          <a:lstStyle/>
          <a:p>
            <a:pPr marL="0" indent="0" algn="ctr">
              <a:buNone/>
            </a:pPr>
            <a:r>
              <a:rPr lang="en-US" sz="1600">
                <a:solidFill>
                  <a:srgbClr val="262626"/>
                </a:solidFill>
              </a:rPr>
              <a:t> </a:t>
            </a:r>
          </a:p>
          <a:p>
            <a:pPr marL="0" indent="0" algn="ctr">
              <a:buNone/>
            </a:pPr>
            <a:endParaRPr lang="en-US" sz="1600">
              <a:solidFill>
                <a:srgbClr val="262626"/>
              </a:solidFill>
            </a:endParaRPr>
          </a:p>
        </p:txBody>
      </p:sp>
      <p:pic>
        <p:nvPicPr>
          <p:cNvPr id="4" name="Content Placeholder 4">
            <a:extLst>
              <a:ext uri="{FF2B5EF4-FFF2-40B4-BE49-F238E27FC236}">
                <a16:creationId xmlns:a16="http://schemas.microsoft.com/office/drawing/2014/main" id="{3AE7404D-CAE4-694A-9028-45AFC2CD80AE}"/>
              </a:ext>
            </a:extLst>
          </p:cNvPr>
          <p:cNvPicPr>
            <a:picLocks noChangeAspect="1"/>
          </p:cNvPicPr>
          <p:nvPr/>
        </p:nvPicPr>
        <p:blipFill>
          <a:blip r:embed="rId5"/>
          <a:stretch>
            <a:fillRect/>
          </a:stretch>
        </p:blipFill>
        <p:spPr>
          <a:xfrm>
            <a:off x="5418668" y="1753975"/>
            <a:ext cx="5469466" cy="3350047"/>
          </a:xfrm>
          <a:prstGeom prst="rect">
            <a:avLst/>
          </a:prstGeom>
          <a:ln w="57150" cmpd="thickThin">
            <a:solidFill>
              <a:srgbClr val="7F7F7F"/>
            </a:solidFill>
            <a:miter lim="800000"/>
          </a:ln>
        </p:spPr>
      </p:pic>
    </p:spTree>
    <p:extLst>
      <p:ext uri="{BB962C8B-B14F-4D97-AF65-F5344CB8AC3E}">
        <p14:creationId xmlns:p14="http://schemas.microsoft.com/office/powerpoint/2010/main" val="3152597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8F23C-1527-5C47-B8E7-E7F9DE058D13}"/>
              </a:ext>
            </a:extLst>
          </p:cNvPr>
          <p:cNvSpPr>
            <a:spLocks noGrp="1"/>
          </p:cNvSpPr>
          <p:nvPr>
            <p:ph type="title"/>
          </p:nvPr>
        </p:nvSpPr>
        <p:spPr/>
        <p:txBody>
          <a:bodyPr/>
          <a:lstStyle/>
          <a:p>
            <a:r>
              <a:rPr lang="en-US" b="1" dirty="0">
                <a:solidFill>
                  <a:srgbClr val="0070C0"/>
                </a:solidFill>
              </a:rPr>
              <a:t>Model Interpretation</a:t>
            </a:r>
          </a:p>
        </p:txBody>
      </p:sp>
      <p:sp>
        <p:nvSpPr>
          <p:cNvPr id="3" name="Content Placeholder 2">
            <a:extLst>
              <a:ext uri="{FF2B5EF4-FFF2-40B4-BE49-F238E27FC236}">
                <a16:creationId xmlns:a16="http://schemas.microsoft.com/office/drawing/2014/main" id="{035CD5D5-4715-C342-A2D6-D5863E2597BC}"/>
              </a:ext>
            </a:extLst>
          </p:cNvPr>
          <p:cNvSpPr>
            <a:spLocks noGrp="1"/>
          </p:cNvSpPr>
          <p:nvPr>
            <p:ph idx="1"/>
          </p:nvPr>
        </p:nvSpPr>
        <p:spPr/>
        <p:txBody>
          <a:bodyPr/>
          <a:lstStyle/>
          <a:p>
            <a:pPr>
              <a:buFont typeface="Wingdings" pitchFamily="2" charset="2"/>
              <a:buChar char="Ø"/>
            </a:pPr>
            <a:endParaRPr lang="en-US" sz="2800" b="1" dirty="0">
              <a:solidFill>
                <a:srgbClr val="262626"/>
              </a:solidFill>
            </a:endParaRPr>
          </a:p>
          <a:p>
            <a:pPr>
              <a:buFont typeface="Wingdings" pitchFamily="2" charset="2"/>
              <a:buChar char="Ø"/>
            </a:pPr>
            <a:r>
              <a:rPr lang="en-US" sz="2800" b="1" dirty="0">
                <a:solidFill>
                  <a:srgbClr val="262626"/>
                </a:solidFill>
              </a:rPr>
              <a:t>The first three inspections results are the most predictive variables used in the  model </a:t>
            </a:r>
          </a:p>
          <a:p>
            <a:pPr>
              <a:buFont typeface="Wingdings" pitchFamily="2" charset="2"/>
              <a:buChar char="Ø"/>
            </a:pPr>
            <a:endParaRPr lang="en-US" sz="2800" b="1" dirty="0">
              <a:solidFill>
                <a:srgbClr val="262626"/>
              </a:solidFill>
            </a:endParaRPr>
          </a:p>
          <a:p>
            <a:pPr>
              <a:buFont typeface="Wingdings" pitchFamily="2" charset="2"/>
              <a:buChar char="Ø"/>
            </a:pPr>
            <a:r>
              <a:rPr lang="en-US" sz="2800" b="1" dirty="0">
                <a:solidFill>
                  <a:srgbClr val="262626"/>
                </a:solidFill>
              </a:rPr>
              <a:t>The third inspection result is the most indicative feature </a:t>
            </a:r>
          </a:p>
          <a:p>
            <a:endParaRPr lang="en-US" dirty="0"/>
          </a:p>
        </p:txBody>
      </p:sp>
    </p:spTree>
    <p:extLst>
      <p:ext uri="{BB962C8B-B14F-4D97-AF65-F5344CB8AC3E}">
        <p14:creationId xmlns:p14="http://schemas.microsoft.com/office/powerpoint/2010/main" val="41507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21" name="Group 20">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2" name="Picture 21">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24" name="Picture 23">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5" name="Picture 24">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64DD0EFD-EED9-3341-BB5B-1679D178ED31}"/>
              </a:ext>
            </a:extLst>
          </p:cNvPr>
          <p:cNvSpPr>
            <a:spLocks noGrp="1"/>
          </p:cNvSpPr>
          <p:nvPr>
            <p:ph type="title"/>
          </p:nvPr>
        </p:nvSpPr>
        <p:spPr>
          <a:xfrm>
            <a:off x="1295402" y="982132"/>
            <a:ext cx="9601196" cy="1303867"/>
          </a:xfrm>
        </p:spPr>
        <p:txBody>
          <a:bodyPr>
            <a:normAutofit/>
          </a:bodyPr>
          <a:lstStyle/>
          <a:p>
            <a:r>
              <a:rPr lang="en-US" b="1">
                <a:solidFill>
                  <a:srgbClr val="0070C0"/>
                </a:solidFill>
              </a:rPr>
              <a:t>Rule-Based Algorithm</a:t>
            </a:r>
            <a:endParaRPr lang="en-US" b="1" dirty="0">
              <a:solidFill>
                <a:srgbClr val="0070C0"/>
              </a:solidFill>
            </a:endParaRPr>
          </a:p>
        </p:txBody>
      </p:sp>
      <p:cxnSp>
        <p:nvCxnSpPr>
          <p:cNvPr id="27" name="Straight Connector 26">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4C5D482F-774B-4D44-9442-90A918715048}"/>
              </a:ext>
            </a:extLst>
          </p:cNvPr>
          <p:cNvSpPr>
            <a:spLocks noGrp="1"/>
          </p:cNvSpPr>
          <p:nvPr>
            <p:ph idx="1"/>
          </p:nvPr>
        </p:nvSpPr>
        <p:spPr>
          <a:xfrm>
            <a:off x="1295401" y="2556932"/>
            <a:ext cx="9601196" cy="3318936"/>
          </a:xfrm>
        </p:spPr>
        <p:txBody>
          <a:bodyPr>
            <a:normAutofit fontScale="92500" lnSpcReduction="10000"/>
          </a:bodyPr>
          <a:lstStyle/>
          <a:p>
            <a:pPr>
              <a:buFont typeface="Wingdings" pitchFamily="2" charset="2"/>
              <a:buChar char="Ø"/>
            </a:pPr>
            <a:r>
              <a:rPr lang="en-US" b="1" dirty="0"/>
              <a:t> We applied a  rule-based (if …then) to get high priority cases</a:t>
            </a:r>
          </a:p>
          <a:p>
            <a:pPr marL="0" indent="0">
              <a:buNone/>
            </a:pPr>
            <a:endParaRPr lang="en-US" dirty="0"/>
          </a:p>
          <a:p>
            <a:pPr>
              <a:buFont typeface="Wingdings" pitchFamily="2" charset="2"/>
              <a:buChar char="Ø"/>
            </a:pPr>
            <a:r>
              <a:rPr lang="en-US" dirty="0"/>
              <a:t> </a:t>
            </a:r>
            <a:r>
              <a:rPr lang="en-US" b="1" dirty="0"/>
              <a:t>If  last grade of restaurant &lt; 14 and  next grade is &gt; 27</a:t>
            </a:r>
          </a:p>
          <a:p>
            <a:pPr marL="0" indent="0">
              <a:buNone/>
            </a:pPr>
            <a:r>
              <a:rPr lang="en-US" b="1" dirty="0"/>
              <a:t>                    </a:t>
            </a:r>
            <a:r>
              <a:rPr lang="en-US" b="1" dirty="0">
                <a:solidFill>
                  <a:srgbClr val="FF0000"/>
                </a:solidFill>
              </a:rPr>
              <a:t>Restaurant is moving from A to C </a:t>
            </a:r>
          </a:p>
          <a:p>
            <a:endParaRPr lang="en-US" b="1" dirty="0"/>
          </a:p>
          <a:p>
            <a:pPr>
              <a:buFont typeface="Wingdings" pitchFamily="2" charset="2"/>
              <a:buChar char="Ø"/>
            </a:pPr>
            <a:r>
              <a:rPr lang="en-US" b="1" dirty="0"/>
              <a:t>If  last grade of restaurant &lt; 28 and  next  grade is &gt; 27</a:t>
            </a:r>
          </a:p>
          <a:p>
            <a:pPr marL="0" indent="0">
              <a:buNone/>
            </a:pPr>
            <a:r>
              <a:rPr lang="en-US" b="1" dirty="0"/>
              <a:t>     </a:t>
            </a:r>
            <a:r>
              <a:rPr lang="en-US" b="1" dirty="0">
                <a:solidFill>
                  <a:srgbClr val="FF0000"/>
                </a:solidFill>
              </a:rPr>
              <a:t>Restaurant  is moving  from A or B grade  to C grade</a:t>
            </a:r>
          </a:p>
          <a:p>
            <a:endParaRPr lang="en-US" dirty="0"/>
          </a:p>
          <a:p>
            <a:endParaRPr lang="en-US" dirty="0"/>
          </a:p>
          <a:p>
            <a:endParaRPr lang="en-US" dirty="0"/>
          </a:p>
        </p:txBody>
      </p:sp>
    </p:spTree>
    <p:extLst>
      <p:ext uri="{BB962C8B-B14F-4D97-AF65-F5344CB8AC3E}">
        <p14:creationId xmlns:p14="http://schemas.microsoft.com/office/powerpoint/2010/main" val="712190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46CB-64B1-6046-8F82-308FC04781FE}"/>
              </a:ext>
            </a:extLst>
          </p:cNvPr>
          <p:cNvSpPr>
            <a:spLocks noGrp="1"/>
          </p:cNvSpPr>
          <p:nvPr>
            <p:ph type="title"/>
          </p:nvPr>
        </p:nvSpPr>
        <p:spPr/>
        <p:txBody>
          <a:bodyPr/>
          <a:lstStyle/>
          <a:p>
            <a:r>
              <a:rPr lang="en-US" b="1" dirty="0">
                <a:solidFill>
                  <a:srgbClr val="0070C0"/>
                </a:solidFill>
              </a:rPr>
              <a:t>Results</a:t>
            </a:r>
          </a:p>
        </p:txBody>
      </p:sp>
      <p:sp>
        <p:nvSpPr>
          <p:cNvPr id="3" name="Content Placeholder 2">
            <a:extLst>
              <a:ext uri="{FF2B5EF4-FFF2-40B4-BE49-F238E27FC236}">
                <a16:creationId xmlns:a16="http://schemas.microsoft.com/office/drawing/2014/main" id="{5903B563-F473-2D4B-88AE-D4D95CF70B80}"/>
              </a:ext>
            </a:extLst>
          </p:cNvPr>
          <p:cNvSpPr>
            <a:spLocks noGrp="1"/>
          </p:cNvSpPr>
          <p:nvPr>
            <p:ph idx="1"/>
          </p:nvPr>
        </p:nvSpPr>
        <p:spPr/>
        <p:txBody>
          <a:bodyPr/>
          <a:lstStyle/>
          <a:p>
            <a:pPr marL="0" indent="0">
              <a:buNone/>
            </a:pPr>
            <a:endParaRPr lang="en-US" sz="2600" b="1" dirty="0"/>
          </a:p>
          <a:p>
            <a:pPr>
              <a:buFont typeface="Wingdings" pitchFamily="2" charset="2"/>
              <a:buChar char="Ø"/>
            </a:pPr>
            <a:r>
              <a:rPr lang="en-US" sz="2600" b="1" dirty="0"/>
              <a:t>The results show  280 restaurants moving from A or B to C grades. However, we have an absolute error of 1.21 points.</a:t>
            </a:r>
          </a:p>
          <a:p>
            <a:pPr>
              <a:buFont typeface="Wingdings" pitchFamily="2" charset="2"/>
              <a:buChar char="Ø"/>
            </a:pPr>
            <a:endParaRPr lang="en-US" sz="2600" b="1" dirty="0"/>
          </a:p>
          <a:p>
            <a:pPr>
              <a:buFont typeface="Wingdings" pitchFamily="2" charset="2"/>
              <a:buChar char="Ø"/>
            </a:pPr>
            <a:r>
              <a:rPr lang="en-US" b="1" dirty="0"/>
              <a:t>When this error is inserted  into the decision boundaries of the rule-based algorithm, the results vary.</a:t>
            </a:r>
          </a:p>
          <a:p>
            <a:pPr marL="0" indent="0">
              <a:buNone/>
            </a:pPr>
            <a:endParaRPr lang="en-US" dirty="0"/>
          </a:p>
        </p:txBody>
      </p:sp>
    </p:spTree>
    <p:extLst>
      <p:ext uri="{BB962C8B-B14F-4D97-AF65-F5344CB8AC3E}">
        <p14:creationId xmlns:p14="http://schemas.microsoft.com/office/powerpoint/2010/main" val="1857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EEBE4-B9E0-9944-8174-54FBF58E79FB}"/>
              </a:ext>
            </a:extLst>
          </p:cNvPr>
          <p:cNvSpPr>
            <a:spLocks noGrp="1"/>
          </p:cNvSpPr>
          <p:nvPr>
            <p:ph type="title"/>
          </p:nvPr>
        </p:nvSpPr>
        <p:spPr/>
        <p:txBody>
          <a:bodyPr/>
          <a:lstStyle/>
          <a:p>
            <a:r>
              <a:rPr lang="en-US" b="1" dirty="0">
                <a:solidFill>
                  <a:srgbClr val="0070C0"/>
                </a:solidFill>
              </a:rPr>
              <a:t>The web-app</a:t>
            </a:r>
          </a:p>
        </p:txBody>
      </p:sp>
      <p:sp>
        <p:nvSpPr>
          <p:cNvPr id="3" name="Rectangle 2">
            <a:extLst>
              <a:ext uri="{FF2B5EF4-FFF2-40B4-BE49-F238E27FC236}">
                <a16:creationId xmlns:a16="http://schemas.microsoft.com/office/drawing/2014/main" id="{CB275E43-8CAF-E549-991A-D88EDDD4DF9F}"/>
              </a:ext>
            </a:extLst>
          </p:cNvPr>
          <p:cNvSpPr/>
          <p:nvPr/>
        </p:nvSpPr>
        <p:spPr>
          <a:xfrm>
            <a:off x="1759556" y="3275865"/>
            <a:ext cx="8672887" cy="523220"/>
          </a:xfrm>
          <a:prstGeom prst="rect">
            <a:avLst/>
          </a:prstGeom>
        </p:spPr>
        <p:txBody>
          <a:bodyPr wrap="none">
            <a:spAutoFit/>
          </a:bodyPr>
          <a:lstStyle/>
          <a:p>
            <a:r>
              <a:rPr lang="en-US" sz="2800" b="1" dirty="0">
                <a:solidFill>
                  <a:srgbClr val="0070C0"/>
                </a:solidFill>
                <a:hlinkClick r:id="rId2">
                  <a:extLst>
                    <a:ext uri="{A12FA001-AC4F-418D-AE19-62706E023703}">
                      <ahyp:hlinkClr xmlns:ahyp="http://schemas.microsoft.com/office/drawing/2018/hyperlinkcolor" val="tx"/>
                    </a:ext>
                  </a:extLst>
                </a:hlinkClick>
              </a:rPr>
              <a:t>https://dieudonne.shinyapps.io/RESTAUANALYTICS</a:t>
            </a:r>
            <a:endParaRPr lang="en-US" sz="2800" b="1" dirty="0">
              <a:solidFill>
                <a:srgbClr val="0070C0"/>
              </a:solidFill>
            </a:endParaRPr>
          </a:p>
        </p:txBody>
      </p:sp>
    </p:spTree>
    <p:extLst>
      <p:ext uri="{BB962C8B-B14F-4D97-AF65-F5344CB8AC3E}">
        <p14:creationId xmlns:p14="http://schemas.microsoft.com/office/powerpoint/2010/main" val="161173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49" name="Title 1">
            <a:extLst>
              <a:ext uri="{FF2B5EF4-FFF2-40B4-BE49-F238E27FC236}">
                <a16:creationId xmlns:a16="http://schemas.microsoft.com/office/drawing/2014/main" id="{4F4AB83B-05C9-DD47-B731-EF8761553021}"/>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Motivation</a:t>
            </a:r>
          </a:p>
        </p:txBody>
      </p:sp>
      <p:pic>
        <p:nvPicPr>
          <p:cNvPr id="7" name="Picture Placeholder 7">
            <a:extLst>
              <a:ext uri="{FF2B5EF4-FFF2-40B4-BE49-F238E27FC236}">
                <a16:creationId xmlns:a16="http://schemas.microsoft.com/office/drawing/2014/main" id="{7B669720-70B0-AC4A-B929-F8E09737C63F}"/>
              </a:ext>
            </a:extLst>
          </p:cNvPr>
          <p:cNvPicPr>
            <a:picLocks noChangeAspect="1"/>
          </p:cNvPicPr>
          <p:nvPr/>
        </p:nvPicPr>
        <p:blipFill rotWithShape="1">
          <a:blip r:embed="rId3">
            <a:extLst>
              <a:ext uri="{28A0092B-C50C-407E-A947-70E740481C1C}">
                <a14:useLocalDpi xmlns:a14="http://schemas.microsoft.com/office/drawing/2010/main" val="0"/>
              </a:ext>
            </a:extLst>
          </a:blip>
          <a:srcRect l="9490" r="36485" b="-3"/>
          <a:stretch/>
        </p:blipFill>
        <p:spPr>
          <a:xfrm>
            <a:off x="1434269" y="2701180"/>
            <a:ext cx="2739728" cy="2852640"/>
          </a:xfrm>
          <a:prstGeom prst="rect">
            <a:avLst/>
          </a:prstGeom>
          <a:solidFill>
            <a:schemeClr val="bg1">
              <a:lumMod val="85000"/>
            </a:schemeClr>
          </a:solidFill>
          <a:ln w="57150" cmpd="thickThin">
            <a:solidFill>
              <a:schemeClr val="tx1">
                <a:lumMod val="50000"/>
                <a:lumOff val="50000"/>
              </a:schemeClr>
            </a:solidFill>
            <a:miter lim="800000"/>
          </a:ln>
        </p:spPr>
      </p:pic>
      <p:sp>
        <p:nvSpPr>
          <p:cNvPr id="9" name="Content Placeholder 8">
            <a:extLst>
              <a:ext uri="{FF2B5EF4-FFF2-40B4-BE49-F238E27FC236}">
                <a16:creationId xmlns:a16="http://schemas.microsoft.com/office/drawing/2014/main" id="{B58B8670-7D88-4871-99F6-9C9793E1E2AF}"/>
              </a:ext>
            </a:extLst>
          </p:cNvPr>
          <p:cNvSpPr>
            <a:spLocks noGrp="1"/>
          </p:cNvSpPr>
          <p:nvPr>
            <p:ph idx="1"/>
          </p:nvPr>
        </p:nvSpPr>
        <p:spPr>
          <a:xfrm>
            <a:off x="4639732" y="2556932"/>
            <a:ext cx="6256863" cy="3318936"/>
          </a:xfrm>
        </p:spPr>
        <p:txBody>
          <a:bodyPr>
            <a:normAutofit/>
          </a:bodyPr>
          <a:lstStyle/>
          <a:p>
            <a:pPr marL="0" indent="0">
              <a:buNone/>
            </a:pPr>
            <a:endParaRPr lang="en-US" sz="2800" b="1" dirty="0"/>
          </a:p>
          <a:p>
            <a:pPr>
              <a:buFont typeface="Wingdings" pitchFamily="2" charset="2"/>
              <a:buChar char="Ø"/>
            </a:pPr>
            <a:r>
              <a:rPr lang="en-US" sz="2800" b="1" dirty="0"/>
              <a:t>Restaurants are regularly inspected and assigned violation ​scores</a:t>
            </a:r>
          </a:p>
          <a:p>
            <a:pPr>
              <a:buFont typeface="Wingdings" pitchFamily="2" charset="2"/>
              <a:buChar char="Ø"/>
            </a:pPr>
            <a:r>
              <a:rPr lang="en-US" sz="2800" b="1" dirty="0"/>
              <a:t>26K restaurants and 100 Inspectors</a:t>
            </a:r>
          </a:p>
          <a:p>
            <a:pPr>
              <a:buFont typeface="Wingdings" pitchFamily="2" charset="2"/>
              <a:buChar char="Ø"/>
            </a:pPr>
            <a:r>
              <a:rPr lang="en-US" sz="2800" b="1" dirty="0"/>
              <a:t>Managing this process is difficult</a:t>
            </a:r>
          </a:p>
          <a:p>
            <a:pPr marL="0" indent="0">
              <a:buNone/>
            </a:pPr>
            <a:endParaRPr lang="en-US" b="1" dirty="0"/>
          </a:p>
        </p:txBody>
      </p:sp>
    </p:spTree>
    <p:extLst>
      <p:ext uri="{BB962C8B-B14F-4D97-AF65-F5344CB8AC3E}">
        <p14:creationId xmlns:p14="http://schemas.microsoft.com/office/powerpoint/2010/main" val="32067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0067-1C31-FF46-806D-FA233DF5A051}"/>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Extension to other businesses</a:t>
            </a:r>
          </a:p>
        </p:txBody>
      </p:sp>
      <p:pic>
        <p:nvPicPr>
          <p:cNvPr id="7" name="Graphic 6" descr="Group">
            <a:extLst>
              <a:ext uri="{FF2B5EF4-FFF2-40B4-BE49-F238E27FC236}">
                <a16:creationId xmlns:a16="http://schemas.microsoft.com/office/drawing/2014/main" id="{424656B2-223C-4D56-9B6B-65809E3F5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4269" y="2757636"/>
            <a:ext cx="2739728" cy="2739728"/>
          </a:xfrm>
          <a:prstGeom prst="rect">
            <a:avLst/>
          </a:prstGeom>
          <a:ln w="57150" cmpd="thickThin">
            <a:solidFill>
              <a:srgbClr val="7F7F7F"/>
            </a:solidFill>
            <a:miter lim="800000"/>
          </a:ln>
        </p:spPr>
      </p:pic>
      <p:sp>
        <p:nvSpPr>
          <p:cNvPr id="3" name="Content Placeholder 2">
            <a:extLst>
              <a:ext uri="{FF2B5EF4-FFF2-40B4-BE49-F238E27FC236}">
                <a16:creationId xmlns:a16="http://schemas.microsoft.com/office/drawing/2014/main" id="{14765ACB-0C21-5149-B449-3EB34333986B}"/>
              </a:ext>
            </a:extLst>
          </p:cNvPr>
          <p:cNvSpPr>
            <a:spLocks noGrp="1"/>
          </p:cNvSpPr>
          <p:nvPr>
            <p:ph idx="1"/>
          </p:nvPr>
        </p:nvSpPr>
        <p:spPr>
          <a:xfrm>
            <a:off x="4343400" y="2556932"/>
            <a:ext cx="7058025" cy="3318936"/>
          </a:xfrm>
        </p:spPr>
        <p:txBody>
          <a:bodyPr>
            <a:normAutofit/>
          </a:bodyPr>
          <a:lstStyle/>
          <a:p>
            <a:pPr>
              <a:lnSpc>
                <a:spcPct val="90000"/>
              </a:lnSpc>
              <a:buFont typeface="Arial" panose="020B0604020202020204" pitchFamily="34" charset="0"/>
              <a:buChar char="•"/>
            </a:pPr>
            <a:r>
              <a:rPr lang="en-US" sz="2200" b="1" i="1" dirty="0">
                <a:solidFill>
                  <a:srgbClr val="0070C0"/>
                </a:solidFill>
              </a:rPr>
              <a:t>A  Excellent Customers</a:t>
            </a:r>
          </a:p>
          <a:p>
            <a:pPr>
              <a:lnSpc>
                <a:spcPct val="90000"/>
              </a:lnSpc>
              <a:buFont typeface="Arial" panose="020B0604020202020204" pitchFamily="34" charset="0"/>
              <a:buChar char="•"/>
            </a:pPr>
            <a:r>
              <a:rPr lang="en-US" sz="2200" b="1" i="1" dirty="0">
                <a:solidFill>
                  <a:srgbClr val="00B050"/>
                </a:solidFill>
              </a:rPr>
              <a:t>B  Average Customers</a:t>
            </a:r>
          </a:p>
          <a:p>
            <a:pPr>
              <a:lnSpc>
                <a:spcPct val="90000"/>
              </a:lnSpc>
              <a:buFont typeface="Arial" panose="020B0604020202020204" pitchFamily="34" charset="0"/>
              <a:buChar char="•"/>
            </a:pPr>
            <a:r>
              <a:rPr lang="en-US" sz="2200" b="1" i="1" dirty="0">
                <a:solidFill>
                  <a:srgbClr val="FF0000"/>
                </a:solidFill>
              </a:rPr>
              <a:t>C  Customers close to defection </a:t>
            </a:r>
          </a:p>
          <a:p>
            <a:pPr>
              <a:lnSpc>
                <a:spcPct val="90000"/>
              </a:lnSpc>
              <a:buFont typeface="Wingdings" pitchFamily="2" charset="2"/>
              <a:buChar char="§"/>
            </a:pPr>
            <a:r>
              <a:rPr lang="en-US" sz="2200" b="1" dirty="0">
                <a:solidFill>
                  <a:srgbClr val="262626"/>
                </a:solidFill>
              </a:rPr>
              <a:t>Use predictive models to extract signal from past interactions/ transactions </a:t>
            </a:r>
          </a:p>
          <a:p>
            <a:pPr>
              <a:lnSpc>
                <a:spcPct val="90000"/>
              </a:lnSpc>
              <a:buFont typeface="Wingdings" pitchFamily="2" charset="2"/>
              <a:buChar char="§"/>
            </a:pPr>
            <a:r>
              <a:rPr lang="en-US" sz="2200" b="1" dirty="0">
                <a:solidFill>
                  <a:srgbClr val="262626"/>
                </a:solidFill>
              </a:rPr>
              <a:t>Retrieve those who will move from A or B into C  </a:t>
            </a:r>
          </a:p>
          <a:p>
            <a:pPr>
              <a:lnSpc>
                <a:spcPct val="90000"/>
              </a:lnSpc>
              <a:buFont typeface="Wingdings" pitchFamily="2" charset="2"/>
              <a:buChar char="§"/>
            </a:pPr>
            <a:r>
              <a:rPr lang="en-US" sz="2200" b="1" dirty="0">
                <a:solidFill>
                  <a:srgbClr val="262626"/>
                </a:solidFill>
              </a:rPr>
              <a:t>Target with incentives to stay </a:t>
            </a:r>
          </a:p>
          <a:p>
            <a:pPr marL="0" indent="0">
              <a:lnSpc>
                <a:spcPct val="90000"/>
              </a:lnSpc>
              <a:buNone/>
            </a:pPr>
            <a:endParaRPr lang="en-US" sz="2200" dirty="0">
              <a:solidFill>
                <a:srgbClr val="262626"/>
              </a:solidFill>
            </a:endParaRPr>
          </a:p>
          <a:p>
            <a:pPr>
              <a:lnSpc>
                <a:spcPct val="90000"/>
              </a:lnSpc>
            </a:pPr>
            <a:endParaRPr lang="en-US" sz="2200" dirty="0">
              <a:solidFill>
                <a:srgbClr val="262626"/>
              </a:solidFill>
            </a:endParaRPr>
          </a:p>
        </p:txBody>
      </p:sp>
    </p:spTree>
    <p:extLst>
      <p:ext uri="{BB962C8B-B14F-4D97-AF65-F5344CB8AC3E}">
        <p14:creationId xmlns:p14="http://schemas.microsoft.com/office/powerpoint/2010/main" val="237148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40AD-1CA4-F34E-B488-C094ECD47BCF}"/>
              </a:ext>
            </a:extLst>
          </p:cNvPr>
          <p:cNvSpPr>
            <a:spLocks noGrp="1"/>
          </p:cNvSpPr>
          <p:nvPr>
            <p:ph type="title"/>
          </p:nvPr>
        </p:nvSpPr>
        <p:spPr/>
        <p:txBody>
          <a:bodyPr/>
          <a:lstStyle/>
          <a:p>
            <a:r>
              <a:rPr lang="en-US" b="1" dirty="0">
                <a:solidFill>
                  <a:srgbClr val="0070C0"/>
                </a:solidFill>
              </a:rPr>
              <a:t>Conclusion</a:t>
            </a:r>
          </a:p>
        </p:txBody>
      </p:sp>
      <p:sp>
        <p:nvSpPr>
          <p:cNvPr id="3" name="Content Placeholder 2">
            <a:extLst>
              <a:ext uri="{FF2B5EF4-FFF2-40B4-BE49-F238E27FC236}">
                <a16:creationId xmlns:a16="http://schemas.microsoft.com/office/drawing/2014/main" id="{18921F2B-1AE3-2449-BDF5-1BDA75724B62}"/>
              </a:ext>
            </a:extLst>
          </p:cNvPr>
          <p:cNvSpPr>
            <a:spLocks noGrp="1"/>
          </p:cNvSpPr>
          <p:nvPr>
            <p:ph idx="1"/>
          </p:nvPr>
        </p:nvSpPr>
        <p:spPr>
          <a:xfrm>
            <a:off x="828676" y="2556932"/>
            <a:ext cx="10544174" cy="3318936"/>
          </a:xfrm>
        </p:spPr>
        <p:txBody>
          <a:bodyPr/>
          <a:lstStyle/>
          <a:p>
            <a:pPr>
              <a:buFont typeface="Wingdings" pitchFamily="2" charset="2"/>
              <a:buChar char="Ø"/>
            </a:pPr>
            <a:endParaRPr lang="en-US" sz="2800" b="1" dirty="0"/>
          </a:p>
          <a:p>
            <a:pPr>
              <a:buFont typeface="Wingdings" pitchFamily="2" charset="2"/>
              <a:buChar char="Ø"/>
            </a:pPr>
            <a:r>
              <a:rPr lang="en-US" sz="2800" b="1" dirty="0"/>
              <a:t>We use machine learning and a rule-based algorithm to extract 280 high priority restaurants from 26 thousands possible choices.</a:t>
            </a:r>
          </a:p>
          <a:p>
            <a:pPr>
              <a:buFont typeface="Wingdings" pitchFamily="2" charset="2"/>
              <a:buChar char="Ø"/>
            </a:pPr>
            <a:r>
              <a:rPr lang="en-US" sz="2800" b="1" dirty="0"/>
              <a:t>The model predicts around 20% better than a baseline of using the last score as next score.</a:t>
            </a:r>
            <a:endParaRPr lang="en-US" sz="2800" dirty="0"/>
          </a:p>
          <a:p>
            <a:pPr marL="0" indent="0">
              <a:buNone/>
            </a:pPr>
            <a:endParaRPr lang="en-US" b="1" dirty="0"/>
          </a:p>
          <a:p>
            <a:endParaRPr lang="en-US" dirty="0"/>
          </a:p>
        </p:txBody>
      </p:sp>
    </p:spTree>
    <p:extLst>
      <p:ext uri="{BB962C8B-B14F-4D97-AF65-F5344CB8AC3E}">
        <p14:creationId xmlns:p14="http://schemas.microsoft.com/office/powerpoint/2010/main" val="1231329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2ECF-6EC6-E944-B80E-925EA831CD51}"/>
              </a:ext>
            </a:extLst>
          </p:cNvPr>
          <p:cNvSpPr>
            <a:spLocks noGrp="1"/>
          </p:cNvSpPr>
          <p:nvPr>
            <p:ph type="title"/>
          </p:nvPr>
        </p:nvSpPr>
        <p:spPr/>
        <p:txBody>
          <a:bodyPr/>
          <a:lstStyle/>
          <a:p>
            <a:r>
              <a:rPr lang="en-US" b="1" dirty="0">
                <a:solidFill>
                  <a:schemeClr val="accent2">
                    <a:lumMod val="75000"/>
                  </a:schemeClr>
                </a:solidFill>
              </a:rPr>
              <a:t>About Me</a:t>
            </a:r>
          </a:p>
        </p:txBody>
      </p:sp>
      <p:sp>
        <p:nvSpPr>
          <p:cNvPr id="3" name="Rectangle 2">
            <a:extLst>
              <a:ext uri="{FF2B5EF4-FFF2-40B4-BE49-F238E27FC236}">
                <a16:creationId xmlns:a16="http://schemas.microsoft.com/office/drawing/2014/main" id="{FAE27FD2-FD04-474B-B402-A8A4B8201139}"/>
              </a:ext>
            </a:extLst>
          </p:cNvPr>
          <p:cNvSpPr/>
          <p:nvPr/>
        </p:nvSpPr>
        <p:spPr>
          <a:xfrm>
            <a:off x="1228298" y="2486390"/>
            <a:ext cx="7096836" cy="3724096"/>
          </a:xfrm>
          <a:prstGeom prst="rect">
            <a:avLst/>
          </a:prstGeom>
        </p:spPr>
        <p:txBody>
          <a:bodyPr wrap="square">
            <a:spAutoFit/>
          </a:bodyPr>
          <a:lstStyle/>
          <a:p>
            <a:pPr marL="457200" indent="-457200">
              <a:buFont typeface="Wingdings" pitchFamily="2" charset="2"/>
              <a:buChar char="§"/>
            </a:pPr>
            <a:r>
              <a:rPr lang="en-US" sz="2800" b="1" dirty="0">
                <a:solidFill>
                  <a:schemeClr val="accent2">
                    <a:lumMod val="75000"/>
                  </a:schemeClr>
                </a:solidFill>
              </a:rPr>
              <a:t>Ph.D. </a:t>
            </a:r>
            <a:r>
              <a:rPr lang="en-US" sz="2400" b="1" dirty="0">
                <a:solidFill>
                  <a:schemeClr val="accent2">
                    <a:lumMod val="75000"/>
                  </a:schemeClr>
                </a:solidFill>
              </a:rPr>
              <a:t>Systems Science (Applied Mathematics) </a:t>
            </a:r>
          </a:p>
          <a:p>
            <a:r>
              <a:rPr lang="en-US" sz="2400" b="1" dirty="0">
                <a:solidFill>
                  <a:schemeClr val="accent2">
                    <a:lumMod val="75000"/>
                  </a:schemeClr>
                </a:solidFill>
              </a:rPr>
              <a:t>                                                                       2016-2019</a:t>
            </a:r>
          </a:p>
          <a:p>
            <a:r>
              <a:rPr lang="en-US" sz="2400" b="1" dirty="0"/>
              <a:t>      </a:t>
            </a:r>
            <a:r>
              <a:rPr lang="en-US" sz="2400" b="1" i="1" dirty="0"/>
              <a:t>Graduate Teaching Assistant               2016-2018</a:t>
            </a:r>
          </a:p>
          <a:p>
            <a:pPr marL="457200" indent="-457200">
              <a:buFont typeface="Wingdings" pitchFamily="2" charset="2"/>
              <a:buChar char="§"/>
            </a:pPr>
            <a:r>
              <a:rPr lang="en-US" sz="2800" b="1" dirty="0">
                <a:solidFill>
                  <a:schemeClr val="accent2">
                    <a:lumMod val="75000"/>
                  </a:schemeClr>
                </a:solidFill>
              </a:rPr>
              <a:t>M.S.  </a:t>
            </a:r>
            <a:r>
              <a:rPr lang="en-US" sz="2400" b="1" dirty="0">
                <a:solidFill>
                  <a:schemeClr val="accent2">
                    <a:lumMod val="75000"/>
                  </a:schemeClr>
                </a:solidFill>
              </a:rPr>
              <a:t>Data Analytics                            2014-2016</a:t>
            </a:r>
          </a:p>
          <a:p>
            <a:r>
              <a:rPr lang="en-US" sz="2400" b="1" dirty="0"/>
              <a:t>      </a:t>
            </a:r>
            <a:r>
              <a:rPr lang="en-US" sz="2400" b="1" i="1" dirty="0"/>
              <a:t>Worked in Retail                                    2002-2016</a:t>
            </a:r>
          </a:p>
          <a:p>
            <a:pPr marL="457200" indent="-457200">
              <a:buFont typeface="Wingdings" pitchFamily="2" charset="2"/>
              <a:buChar char="§"/>
            </a:pPr>
            <a:r>
              <a:rPr lang="en-US" sz="2800" b="1" dirty="0">
                <a:solidFill>
                  <a:schemeClr val="accent2">
                    <a:lumMod val="75000"/>
                  </a:schemeClr>
                </a:solidFill>
              </a:rPr>
              <a:t>B.S. </a:t>
            </a:r>
            <a:r>
              <a:rPr lang="en-US" sz="2400" b="1" dirty="0">
                <a:solidFill>
                  <a:schemeClr val="accent2">
                    <a:lumMod val="75000"/>
                  </a:schemeClr>
                </a:solidFill>
              </a:rPr>
              <a:t>Computer Science &amp; E.E                     2001</a:t>
            </a:r>
            <a:endParaRPr lang="en-US" sz="2400" b="1" dirty="0"/>
          </a:p>
          <a:p>
            <a:endParaRPr lang="en-US" sz="2400" dirty="0"/>
          </a:p>
          <a:p>
            <a:endParaRPr lang="en-US" sz="2800" dirty="0"/>
          </a:p>
          <a:p>
            <a:r>
              <a:rPr lang="en-US" sz="2800" dirty="0"/>
              <a:t>                                </a:t>
            </a:r>
            <a:endParaRPr lang="en-US" sz="2800" b="1" dirty="0"/>
          </a:p>
        </p:txBody>
      </p:sp>
      <p:pic>
        <p:nvPicPr>
          <p:cNvPr id="4" name="Picture 3">
            <a:extLst>
              <a:ext uri="{FF2B5EF4-FFF2-40B4-BE49-F238E27FC236}">
                <a16:creationId xmlns:a16="http://schemas.microsoft.com/office/drawing/2014/main" id="{B4168B7C-917D-9C41-8F12-559CA86E5254}"/>
              </a:ext>
            </a:extLst>
          </p:cNvPr>
          <p:cNvPicPr>
            <a:picLocks noChangeAspect="1"/>
          </p:cNvPicPr>
          <p:nvPr/>
        </p:nvPicPr>
        <p:blipFill>
          <a:blip r:embed="rId2"/>
          <a:stretch>
            <a:fillRect/>
          </a:stretch>
        </p:blipFill>
        <p:spPr>
          <a:xfrm>
            <a:off x="8325134" y="2486390"/>
            <a:ext cx="2849595" cy="3013658"/>
          </a:xfrm>
          <a:prstGeom prst="rect">
            <a:avLst/>
          </a:prstGeom>
        </p:spPr>
      </p:pic>
    </p:spTree>
    <p:extLst>
      <p:ext uri="{BB962C8B-B14F-4D97-AF65-F5344CB8AC3E}">
        <p14:creationId xmlns:p14="http://schemas.microsoft.com/office/powerpoint/2010/main" val="793223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4" name="Picture 33">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7" name="Picture 36">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9" name="Straight Connector 38">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extLst/>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45" name="Group 44">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46"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46">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54"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8">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F23DCB59-3DD8-A949-A187-17175C4EF99C}"/>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a:t>END</a:t>
            </a:r>
          </a:p>
        </p:txBody>
      </p:sp>
      <p:sp>
        <p:nvSpPr>
          <p:cNvPr id="3" name="Content Placeholder 2">
            <a:extLst>
              <a:ext uri="{FF2B5EF4-FFF2-40B4-BE49-F238E27FC236}">
                <a16:creationId xmlns:a16="http://schemas.microsoft.com/office/drawing/2014/main" id="{797D8F94-AD83-1D4B-8BFD-224A6B75ECD7}"/>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3200" b="1" dirty="0">
                <a:solidFill>
                  <a:schemeClr val="tx1"/>
                </a:solidFill>
              </a:rPr>
              <a:t>THANK YOU</a:t>
            </a:r>
          </a:p>
        </p:txBody>
      </p:sp>
      <p:cxnSp>
        <p:nvCxnSpPr>
          <p:cNvPr id="56" name="Straight Connector 50">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634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EF606-776B-E44A-99FA-E6B8786F3F62}"/>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051C79E5-6D32-0A43-ABA9-29461F547BFF}"/>
              </a:ext>
            </a:extLst>
          </p:cNvPr>
          <p:cNvPicPr>
            <a:picLocks noChangeAspect="1"/>
          </p:cNvPicPr>
          <p:nvPr/>
        </p:nvPicPr>
        <p:blipFill>
          <a:blip r:embed="rId2"/>
          <a:stretch>
            <a:fillRect/>
          </a:stretch>
        </p:blipFill>
        <p:spPr>
          <a:xfrm>
            <a:off x="-100013" y="0"/>
            <a:ext cx="12415838" cy="6858000"/>
          </a:xfrm>
          <a:prstGeom prst="rect">
            <a:avLst/>
          </a:prstGeom>
        </p:spPr>
      </p:pic>
    </p:spTree>
    <p:extLst>
      <p:ext uri="{BB962C8B-B14F-4D97-AF65-F5344CB8AC3E}">
        <p14:creationId xmlns:p14="http://schemas.microsoft.com/office/powerpoint/2010/main" val="1967635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4A33-A40B-7C4C-AF5B-57933C1A20B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1129E61-ED85-594C-932A-A34A922D283F}"/>
              </a:ext>
            </a:extLst>
          </p:cNvPr>
          <p:cNvPicPr>
            <a:picLocks noChangeAspect="1"/>
          </p:cNvPicPr>
          <p:nvPr/>
        </p:nvPicPr>
        <p:blipFill>
          <a:blip r:embed="rId2"/>
          <a:stretch>
            <a:fillRect/>
          </a:stretch>
        </p:blipFill>
        <p:spPr>
          <a:xfrm>
            <a:off x="-100013" y="0"/>
            <a:ext cx="12401551" cy="6857999"/>
          </a:xfrm>
          <a:prstGeom prst="rect">
            <a:avLst/>
          </a:prstGeom>
        </p:spPr>
      </p:pic>
    </p:spTree>
    <p:extLst>
      <p:ext uri="{BB962C8B-B14F-4D97-AF65-F5344CB8AC3E}">
        <p14:creationId xmlns:p14="http://schemas.microsoft.com/office/powerpoint/2010/main" val="2727191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53DE-17C0-C34C-A24E-E1C8ECA03D2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D04D1C3-484C-224B-A8A5-1D4F16344D66}"/>
              </a:ext>
            </a:extLst>
          </p:cNvPr>
          <p:cNvPicPr>
            <a:picLocks noChangeAspect="1"/>
          </p:cNvPicPr>
          <p:nvPr/>
        </p:nvPicPr>
        <p:blipFill>
          <a:blip r:embed="rId2"/>
          <a:stretch>
            <a:fillRect/>
          </a:stretch>
        </p:blipFill>
        <p:spPr>
          <a:xfrm>
            <a:off x="-100013" y="0"/>
            <a:ext cx="12430126" cy="6858000"/>
          </a:xfrm>
          <a:prstGeom prst="rect">
            <a:avLst/>
          </a:prstGeom>
        </p:spPr>
      </p:pic>
    </p:spTree>
    <p:extLst>
      <p:ext uri="{BB962C8B-B14F-4D97-AF65-F5344CB8AC3E}">
        <p14:creationId xmlns:p14="http://schemas.microsoft.com/office/powerpoint/2010/main" val="3451225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 name="Straight Connector 12">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5" name="Rectangle 14">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21" name="Group 20">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2"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4"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1794B262-F64C-DC4D-BE9B-11A506FB984B}"/>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dirty="0">
                <a:solidFill>
                  <a:schemeClr val="bg1"/>
                </a:solidFill>
              </a:rPr>
              <a:t>Appendix</a:t>
            </a:r>
          </a:p>
        </p:txBody>
      </p:sp>
      <p:cxnSp>
        <p:nvCxnSpPr>
          <p:cNvPr id="27" name="Straight Connector 26">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5470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F231CAC-1C19-0B4D-9F26-058E4CF44147}"/>
              </a:ext>
            </a:extLst>
          </p:cNvPr>
          <p:cNvSpPr>
            <a:spLocks noGrp="1"/>
          </p:cNvSpPr>
          <p:nvPr>
            <p:ph type="title"/>
          </p:nvPr>
        </p:nvSpPr>
        <p:spPr>
          <a:xfrm>
            <a:off x="1055599" y="1055077"/>
            <a:ext cx="2532909" cy="4794578"/>
          </a:xfrm>
        </p:spPr>
        <p:txBody>
          <a:bodyPr>
            <a:normAutofit/>
          </a:bodyPr>
          <a:lstStyle/>
          <a:p>
            <a:r>
              <a:rPr lang="en-US" sz="3400" b="1" dirty="0">
                <a:solidFill>
                  <a:srgbClr val="262626"/>
                </a:solidFill>
              </a:rPr>
              <a:t> FEATURES 1</a:t>
            </a:r>
          </a:p>
        </p:txBody>
      </p:sp>
      <p:sp useBgFill="1">
        <p:nvSpPr>
          <p:cNvPr id="43" name="Rectangle 42">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046FCE72-920F-4DC8-B4B2-D365FED1696B}"/>
              </a:ext>
            </a:extLst>
          </p:cNvPr>
          <p:cNvGraphicFramePr>
            <a:graphicFrameLocks noGrp="1"/>
          </p:cNvGraphicFramePr>
          <p:nvPr>
            <p:ph idx="1"/>
            <p:extLst>
              <p:ext uri="{D42A27DB-BD31-4B8C-83A1-F6EECF244321}">
                <p14:modId xmlns:p14="http://schemas.microsoft.com/office/powerpoint/2010/main" val="63052422"/>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3615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58F1DC-F5E9-C74E-83B5-59B277780800}"/>
              </a:ext>
            </a:extLst>
          </p:cNvPr>
          <p:cNvSpPr>
            <a:spLocks noGrp="1"/>
          </p:cNvSpPr>
          <p:nvPr>
            <p:ph type="title"/>
          </p:nvPr>
        </p:nvSpPr>
        <p:spPr>
          <a:xfrm>
            <a:off x="1055599" y="1055077"/>
            <a:ext cx="2532909" cy="4794578"/>
          </a:xfrm>
        </p:spPr>
        <p:txBody>
          <a:bodyPr>
            <a:normAutofit/>
          </a:bodyPr>
          <a:lstStyle/>
          <a:p>
            <a:r>
              <a:rPr lang="en-US" sz="3400" b="1" dirty="0">
                <a:solidFill>
                  <a:srgbClr val="262626"/>
                </a:solidFill>
              </a:rPr>
              <a:t>FEATURES</a:t>
            </a:r>
            <a:br>
              <a:rPr lang="en-US" sz="3400" b="1" dirty="0">
                <a:solidFill>
                  <a:srgbClr val="262626"/>
                </a:solidFill>
              </a:rPr>
            </a:br>
            <a:r>
              <a:rPr lang="en-US" sz="3400" b="1" dirty="0">
                <a:solidFill>
                  <a:srgbClr val="262626"/>
                </a:solidFill>
              </a:rPr>
              <a:t>2</a:t>
            </a:r>
          </a:p>
        </p:txBody>
      </p:sp>
      <p:sp useBgFill="1">
        <p:nvSpPr>
          <p:cNvPr id="47" name="Rectangle 46">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209B232C-916D-4614-A390-A2FB3CF6C39A}"/>
              </a:ext>
            </a:extLst>
          </p:cNvPr>
          <p:cNvGraphicFramePr>
            <a:graphicFrameLocks noGrp="1"/>
          </p:cNvGraphicFramePr>
          <p:nvPr>
            <p:ph idx="1"/>
            <p:extLst>
              <p:ext uri="{D42A27DB-BD31-4B8C-83A1-F6EECF244321}">
                <p14:modId xmlns:p14="http://schemas.microsoft.com/office/powerpoint/2010/main" val="84186218"/>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4124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E66D3F-14EA-4BCD-819B-EEF581746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49D3EDE-CC3B-4573-A04B-26F32F1B2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700D0D4B-CC81-434D-B595-71AA691923B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B8047919-8C66-4EF3-9979-FB7112EB6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00195C4-7BCF-469C-A003-AC2F0D2F910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CEE82425-33CD-4CF1-9623-91BECE687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6564091-DBCF-D340-AC37-E6519302DA82}"/>
              </a:ext>
            </a:extLst>
          </p:cNvPr>
          <p:cNvSpPr>
            <a:spLocks noGrp="1"/>
          </p:cNvSpPr>
          <p:nvPr>
            <p:ph type="title"/>
          </p:nvPr>
        </p:nvSpPr>
        <p:spPr>
          <a:xfrm>
            <a:off x="6094412" y="982132"/>
            <a:ext cx="4802185" cy="1303867"/>
          </a:xfrm>
        </p:spPr>
        <p:txBody>
          <a:bodyPr>
            <a:normAutofit/>
          </a:bodyPr>
          <a:lstStyle/>
          <a:p>
            <a:pPr>
              <a:lnSpc>
                <a:spcPct val="90000"/>
              </a:lnSpc>
            </a:pPr>
            <a:r>
              <a:rPr lang="en-US" sz="3400" b="1" dirty="0">
                <a:solidFill>
                  <a:srgbClr val="0070C0"/>
                </a:solidFill>
              </a:rPr>
              <a:t>Violation points, Grades and Regulations</a:t>
            </a:r>
          </a:p>
        </p:txBody>
      </p:sp>
      <p:sp>
        <p:nvSpPr>
          <p:cNvPr id="17" name="Rectangle 16">
            <a:extLst>
              <a:ext uri="{FF2B5EF4-FFF2-40B4-BE49-F238E27FC236}">
                <a16:creationId xmlns:a16="http://schemas.microsoft.com/office/drawing/2014/main" id="{DD5289D1-D3B7-4C53-823E-280A79C02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E70136-6FC1-8B45-A48D-4A8152F03666}"/>
              </a:ext>
            </a:extLst>
          </p:cNvPr>
          <p:cNvPicPr>
            <a:picLocks noChangeAspect="1"/>
          </p:cNvPicPr>
          <p:nvPr/>
        </p:nvPicPr>
        <p:blipFill rotWithShape="1">
          <a:blip r:embed="rId5"/>
          <a:srcRect t="4217" r="1" b="13669"/>
          <a:stretch/>
        </p:blipFill>
        <p:spPr>
          <a:xfrm>
            <a:off x="1498067" y="1410208"/>
            <a:ext cx="3706033" cy="3858780"/>
          </a:xfrm>
          <a:prstGeom prst="rect">
            <a:avLst/>
          </a:prstGeom>
        </p:spPr>
      </p:pic>
      <p:cxnSp>
        <p:nvCxnSpPr>
          <p:cNvPr id="19" name="Straight Connector 18">
            <a:extLst>
              <a:ext uri="{FF2B5EF4-FFF2-40B4-BE49-F238E27FC236}">
                <a16:creationId xmlns:a16="http://schemas.microsoft.com/office/drawing/2014/main" id="{A456CE10-0EE3-4503-ACF3-1D53A6FDBB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3AABDB6-9A07-EB44-8938-726590273934}"/>
              </a:ext>
            </a:extLst>
          </p:cNvPr>
          <p:cNvSpPr>
            <a:spLocks noGrp="1"/>
          </p:cNvSpPr>
          <p:nvPr>
            <p:ph idx="1"/>
          </p:nvPr>
        </p:nvSpPr>
        <p:spPr>
          <a:xfrm>
            <a:off x="6094412" y="2556932"/>
            <a:ext cx="4802184" cy="3318936"/>
          </a:xfrm>
        </p:spPr>
        <p:txBody>
          <a:bodyPr>
            <a:normAutofit/>
          </a:bodyPr>
          <a:lstStyle/>
          <a:p>
            <a:pPr marL="0" indent="0">
              <a:buNone/>
            </a:pPr>
            <a:r>
              <a:rPr lang="en-US" b="1" dirty="0">
                <a:solidFill>
                  <a:srgbClr val="262626"/>
                </a:solidFill>
              </a:rPr>
              <a:t>               0-13 Points = "</a:t>
            </a:r>
            <a:r>
              <a:rPr lang="en-US" b="1" dirty="0">
                <a:solidFill>
                  <a:srgbClr val="0070C0"/>
                </a:solidFill>
              </a:rPr>
              <a:t>A</a:t>
            </a:r>
            <a:r>
              <a:rPr lang="en-US" b="1" dirty="0">
                <a:solidFill>
                  <a:srgbClr val="262626"/>
                </a:solidFill>
              </a:rPr>
              <a:t>"</a:t>
            </a:r>
          </a:p>
          <a:p>
            <a:pPr marL="0" indent="0">
              <a:buNone/>
            </a:pPr>
            <a:r>
              <a:rPr lang="en-US" dirty="0">
                <a:solidFill>
                  <a:srgbClr val="262626"/>
                </a:solidFill>
              </a:rPr>
              <a:t>               </a:t>
            </a:r>
            <a:r>
              <a:rPr lang="en-US" b="1" dirty="0">
                <a:solidFill>
                  <a:srgbClr val="262626"/>
                </a:solidFill>
              </a:rPr>
              <a:t>14-27 Points </a:t>
            </a:r>
            <a:r>
              <a:rPr lang="en-US" dirty="0">
                <a:solidFill>
                  <a:srgbClr val="262626"/>
                </a:solidFill>
              </a:rPr>
              <a:t>= "</a:t>
            </a:r>
            <a:r>
              <a:rPr lang="en-US" b="1" dirty="0">
                <a:solidFill>
                  <a:srgbClr val="00B050"/>
                </a:solidFill>
              </a:rPr>
              <a:t>B</a:t>
            </a:r>
            <a:r>
              <a:rPr lang="en-US" dirty="0">
                <a:solidFill>
                  <a:srgbClr val="262626"/>
                </a:solidFill>
              </a:rPr>
              <a:t>"</a:t>
            </a:r>
          </a:p>
          <a:p>
            <a:pPr marL="0" indent="0">
              <a:buNone/>
            </a:pPr>
            <a:r>
              <a:rPr lang="en-US" b="1" dirty="0">
                <a:solidFill>
                  <a:srgbClr val="262626"/>
                </a:solidFill>
              </a:rPr>
              <a:t>               28+ Points </a:t>
            </a:r>
            <a:r>
              <a:rPr lang="en-US" dirty="0">
                <a:solidFill>
                  <a:srgbClr val="262626"/>
                </a:solidFill>
              </a:rPr>
              <a:t>= "</a:t>
            </a:r>
            <a:r>
              <a:rPr lang="en-US" b="1" dirty="0">
                <a:solidFill>
                  <a:srgbClr val="FF0000"/>
                </a:solidFill>
              </a:rPr>
              <a:t>C</a:t>
            </a:r>
            <a:r>
              <a:rPr lang="en-US" dirty="0">
                <a:solidFill>
                  <a:srgbClr val="262626"/>
                </a:solidFill>
              </a:rPr>
              <a:t>"</a:t>
            </a:r>
          </a:p>
          <a:p>
            <a:pPr marL="0" indent="0">
              <a:buNone/>
            </a:pPr>
            <a:r>
              <a:rPr lang="en-US" b="1" dirty="0">
                <a:solidFill>
                  <a:srgbClr val="262626"/>
                </a:solidFill>
              </a:rPr>
              <a:t>               3 inspections of 28+</a:t>
            </a:r>
          </a:p>
          <a:p>
            <a:pPr marL="0" indent="0">
              <a:buNone/>
            </a:pPr>
            <a:r>
              <a:rPr lang="en-US" b="1" dirty="0">
                <a:solidFill>
                  <a:srgbClr val="262626"/>
                </a:solidFill>
              </a:rPr>
              <a:t>               </a:t>
            </a:r>
            <a:r>
              <a:rPr lang="en-US" b="1" dirty="0">
                <a:solidFill>
                  <a:srgbClr val="FF0000"/>
                </a:solidFill>
              </a:rPr>
              <a:t>= closing of facilities</a:t>
            </a:r>
            <a:endParaRPr lang="en-US" dirty="0">
              <a:solidFill>
                <a:srgbClr val="FF0000"/>
              </a:solidFill>
            </a:endParaRPr>
          </a:p>
        </p:txBody>
      </p:sp>
    </p:spTree>
    <p:extLst>
      <p:ext uri="{BB962C8B-B14F-4D97-AF65-F5344CB8AC3E}">
        <p14:creationId xmlns:p14="http://schemas.microsoft.com/office/powerpoint/2010/main" val="3267180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44EDC2-A682-6B4A-A6FA-EF61832F95AC}"/>
              </a:ext>
            </a:extLst>
          </p:cNvPr>
          <p:cNvSpPr>
            <a:spLocks noGrp="1"/>
          </p:cNvSpPr>
          <p:nvPr>
            <p:ph type="title"/>
          </p:nvPr>
        </p:nvSpPr>
        <p:spPr>
          <a:xfrm>
            <a:off x="1055599" y="1055077"/>
            <a:ext cx="2532909" cy="4794578"/>
          </a:xfrm>
        </p:spPr>
        <p:txBody>
          <a:bodyPr>
            <a:normAutofit/>
          </a:bodyPr>
          <a:lstStyle/>
          <a:p>
            <a:r>
              <a:rPr lang="en-US" sz="3400" b="1" dirty="0">
                <a:solidFill>
                  <a:srgbClr val="262626"/>
                </a:solidFill>
              </a:rPr>
              <a:t>FEATURES</a:t>
            </a:r>
            <a:br>
              <a:rPr lang="en-US" sz="3400" b="1" dirty="0">
                <a:solidFill>
                  <a:srgbClr val="262626"/>
                </a:solidFill>
              </a:rPr>
            </a:br>
            <a:r>
              <a:rPr lang="en-US" sz="3400" b="1" dirty="0">
                <a:solidFill>
                  <a:srgbClr val="262626"/>
                </a:solidFill>
              </a:rPr>
              <a:t>3</a:t>
            </a:r>
          </a:p>
        </p:txBody>
      </p:sp>
      <p:sp useBgFill="1">
        <p:nvSpPr>
          <p:cNvPr id="38" name="Rectangle 37">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08644BFD-EFD3-4961-8A53-5EC501854BCA}"/>
              </a:ext>
            </a:extLst>
          </p:cNvPr>
          <p:cNvGraphicFramePr>
            <a:graphicFrameLocks noGrp="1"/>
          </p:cNvGraphicFramePr>
          <p:nvPr>
            <p:ph idx="1"/>
            <p:extLst>
              <p:ext uri="{D42A27DB-BD31-4B8C-83A1-F6EECF244321}">
                <p14:modId xmlns:p14="http://schemas.microsoft.com/office/powerpoint/2010/main" val="21003140"/>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3056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BF33-0E74-F844-BD19-87992583A9E0}"/>
              </a:ext>
            </a:extLst>
          </p:cNvPr>
          <p:cNvSpPr>
            <a:spLocks noGrp="1"/>
          </p:cNvSpPr>
          <p:nvPr>
            <p:ph type="title"/>
          </p:nvPr>
        </p:nvSpPr>
        <p:spPr/>
        <p:txBody>
          <a:bodyPr>
            <a:normAutofit/>
          </a:bodyPr>
          <a:lstStyle/>
          <a:p>
            <a:r>
              <a:rPr lang="en-US" b="1" dirty="0">
                <a:solidFill>
                  <a:srgbClr val="0070C0"/>
                </a:solidFill>
              </a:rPr>
              <a:t>Percentage compared to mean score</a:t>
            </a:r>
          </a:p>
        </p:txBody>
      </p:sp>
      <p:pic>
        <p:nvPicPr>
          <p:cNvPr id="5" name="Content Placeholder 4">
            <a:extLst>
              <a:ext uri="{FF2B5EF4-FFF2-40B4-BE49-F238E27FC236}">
                <a16:creationId xmlns:a16="http://schemas.microsoft.com/office/drawing/2014/main" id="{E33E0CA4-056F-CF4D-9DCC-DCF5C3CEF2F2}"/>
              </a:ext>
            </a:extLst>
          </p:cNvPr>
          <p:cNvPicPr>
            <a:picLocks noGrp="1" noChangeAspect="1"/>
          </p:cNvPicPr>
          <p:nvPr>
            <p:ph idx="1"/>
          </p:nvPr>
        </p:nvPicPr>
        <p:blipFill>
          <a:blip r:embed="rId2"/>
          <a:stretch>
            <a:fillRect/>
          </a:stretch>
        </p:blipFill>
        <p:spPr>
          <a:xfrm>
            <a:off x="2857500" y="2557463"/>
            <a:ext cx="5743575" cy="3600450"/>
          </a:xfrm>
        </p:spPr>
      </p:pic>
    </p:spTree>
    <p:extLst>
      <p:ext uri="{BB962C8B-B14F-4D97-AF65-F5344CB8AC3E}">
        <p14:creationId xmlns:p14="http://schemas.microsoft.com/office/powerpoint/2010/main" val="293064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3C09-E657-7347-BE94-550DC98177CB}"/>
              </a:ext>
            </a:extLst>
          </p:cNvPr>
          <p:cNvSpPr>
            <a:spLocks noGrp="1"/>
          </p:cNvSpPr>
          <p:nvPr>
            <p:ph type="title"/>
          </p:nvPr>
        </p:nvSpPr>
        <p:spPr/>
        <p:txBody>
          <a:bodyPr/>
          <a:lstStyle/>
          <a:p>
            <a:r>
              <a:rPr lang="en-US" b="1" dirty="0">
                <a:solidFill>
                  <a:srgbClr val="0070C0"/>
                </a:solidFill>
              </a:rPr>
              <a:t>Errors</a:t>
            </a:r>
          </a:p>
        </p:txBody>
      </p:sp>
      <p:pic>
        <p:nvPicPr>
          <p:cNvPr id="5" name="Content Placeholder 4">
            <a:extLst>
              <a:ext uri="{FF2B5EF4-FFF2-40B4-BE49-F238E27FC236}">
                <a16:creationId xmlns:a16="http://schemas.microsoft.com/office/drawing/2014/main" id="{83C52792-A736-FB44-B0C7-14E6D3611408}"/>
              </a:ext>
            </a:extLst>
          </p:cNvPr>
          <p:cNvPicPr>
            <a:picLocks noGrp="1" noChangeAspect="1"/>
          </p:cNvPicPr>
          <p:nvPr>
            <p:ph idx="1"/>
          </p:nvPr>
        </p:nvPicPr>
        <p:blipFill>
          <a:blip r:embed="rId2"/>
          <a:stretch>
            <a:fillRect/>
          </a:stretch>
        </p:blipFill>
        <p:spPr>
          <a:xfrm>
            <a:off x="2381250" y="3130550"/>
            <a:ext cx="7429500" cy="2171700"/>
          </a:xfrm>
        </p:spPr>
      </p:pic>
    </p:spTree>
    <p:extLst>
      <p:ext uri="{BB962C8B-B14F-4D97-AF65-F5344CB8AC3E}">
        <p14:creationId xmlns:p14="http://schemas.microsoft.com/office/powerpoint/2010/main" val="3204535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2BBC-E139-B846-9E20-9AEB6EEEF4E5}"/>
              </a:ext>
            </a:extLst>
          </p:cNvPr>
          <p:cNvSpPr>
            <a:spLocks noGrp="1"/>
          </p:cNvSpPr>
          <p:nvPr>
            <p:ph type="title"/>
          </p:nvPr>
        </p:nvSpPr>
        <p:spPr/>
        <p:txBody>
          <a:bodyPr/>
          <a:lstStyle/>
          <a:p>
            <a:r>
              <a:rPr lang="en-US" b="1" dirty="0">
                <a:solidFill>
                  <a:schemeClr val="accent2">
                    <a:lumMod val="75000"/>
                  </a:schemeClr>
                </a:solidFill>
              </a:rPr>
              <a:t>The Algorithm</a:t>
            </a:r>
          </a:p>
        </p:txBody>
      </p:sp>
      <p:sp>
        <p:nvSpPr>
          <p:cNvPr id="3" name="Rectangle 2">
            <a:extLst>
              <a:ext uri="{FF2B5EF4-FFF2-40B4-BE49-F238E27FC236}">
                <a16:creationId xmlns:a16="http://schemas.microsoft.com/office/drawing/2014/main" id="{2F49826B-73F1-DE4D-BDF7-B0263F0F8911}"/>
              </a:ext>
            </a:extLst>
          </p:cNvPr>
          <p:cNvSpPr/>
          <p:nvPr/>
        </p:nvSpPr>
        <p:spPr>
          <a:xfrm>
            <a:off x="3048000" y="2690336"/>
            <a:ext cx="6096000" cy="4031873"/>
          </a:xfrm>
          <a:prstGeom prst="rect">
            <a:avLst/>
          </a:prstGeom>
        </p:spPr>
        <p:txBody>
          <a:bodyPr>
            <a:spAutoFit/>
          </a:bodyPr>
          <a:lstStyle/>
          <a:p>
            <a:r>
              <a:rPr lang="en-US" sz="2000" b="1" dirty="0"/>
              <a:t>Predict all future scores using Random Forest </a:t>
            </a:r>
          </a:p>
          <a:p>
            <a:endParaRPr lang="en-US" sz="2000" b="1" dirty="0"/>
          </a:p>
          <a:p>
            <a:r>
              <a:rPr lang="en-US" sz="2000" b="1" dirty="0"/>
              <a:t>Based on predicted score</a:t>
            </a:r>
          </a:p>
          <a:p>
            <a:r>
              <a:rPr lang="en-US" sz="2000" b="1" dirty="0"/>
              <a:t> </a:t>
            </a:r>
          </a:p>
          <a:p>
            <a:r>
              <a:rPr lang="en-US" sz="2000" b="1" dirty="0"/>
              <a:t>Go through all observations </a:t>
            </a:r>
          </a:p>
          <a:p>
            <a:endParaRPr lang="en-US" sz="2000" b="1" dirty="0"/>
          </a:p>
          <a:p>
            <a:r>
              <a:rPr lang="en-US" sz="2000" b="1" dirty="0"/>
              <a:t>If restaurant is moving from Class A to class C :</a:t>
            </a:r>
          </a:p>
          <a:p>
            <a:r>
              <a:rPr lang="en-US" sz="2000" b="1" dirty="0"/>
              <a:t>retrieve observation</a:t>
            </a:r>
          </a:p>
          <a:p>
            <a:endParaRPr lang="en-US" sz="2000" b="1" dirty="0"/>
          </a:p>
          <a:p>
            <a:r>
              <a:rPr lang="en-US" sz="2000" b="1" dirty="0"/>
              <a:t>If restaurant is moving from B to C </a:t>
            </a:r>
          </a:p>
          <a:p>
            <a:r>
              <a:rPr lang="en-US" sz="2000" b="1" dirty="0"/>
              <a:t>retrieve observation</a:t>
            </a:r>
          </a:p>
          <a:p>
            <a:endParaRPr lang="en-US" dirty="0"/>
          </a:p>
          <a:p>
            <a:endParaRPr lang="en-US" dirty="0"/>
          </a:p>
        </p:txBody>
      </p:sp>
    </p:spTree>
    <p:extLst>
      <p:ext uri="{BB962C8B-B14F-4D97-AF65-F5344CB8AC3E}">
        <p14:creationId xmlns:p14="http://schemas.microsoft.com/office/powerpoint/2010/main" val="1425129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9" name="Picture 38">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2" name="Picture 41">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4" name="Straight Connector 43">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7" name="Picture 46">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8" name="Rectangle 47">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0" name="Picture 49">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49793F1-60A6-D749-B223-B9C52F227EEA}"/>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b="1" dirty="0">
                <a:solidFill>
                  <a:srgbClr val="0070C0"/>
                </a:solidFill>
              </a:rPr>
              <a:t>Choosing Random Forest</a:t>
            </a:r>
          </a:p>
        </p:txBody>
      </p:sp>
      <p:graphicFrame>
        <p:nvGraphicFramePr>
          <p:cNvPr id="5" name="TextBox 2">
            <a:extLst>
              <a:ext uri="{FF2B5EF4-FFF2-40B4-BE49-F238E27FC236}">
                <a16:creationId xmlns:a16="http://schemas.microsoft.com/office/drawing/2014/main" id="{06F2A7AF-BA9A-460A-B65F-15F7932AAB78}"/>
              </a:ext>
            </a:extLst>
          </p:cNvPr>
          <p:cNvGraphicFramePr/>
          <p:nvPr>
            <p:extLst>
              <p:ext uri="{D42A27DB-BD31-4B8C-83A1-F6EECF244321}">
                <p14:modId xmlns:p14="http://schemas.microsoft.com/office/powerpoint/2010/main" val="2359535389"/>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64953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52-AD40-344D-9314-294D6759DB5F}"/>
              </a:ext>
            </a:extLst>
          </p:cNvPr>
          <p:cNvSpPr>
            <a:spLocks noGrp="1"/>
          </p:cNvSpPr>
          <p:nvPr>
            <p:ph type="title"/>
          </p:nvPr>
        </p:nvSpPr>
        <p:spPr/>
        <p:txBody>
          <a:bodyPr/>
          <a:lstStyle/>
          <a:p>
            <a:r>
              <a:rPr lang="en-US" b="1" dirty="0"/>
              <a:t>Distribution of score across restaurants</a:t>
            </a:r>
          </a:p>
        </p:txBody>
      </p:sp>
      <p:pic>
        <p:nvPicPr>
          <p:cNvPr id="4" name="Picture Placeholder 8">
            <a:extLst>
              <a:ext uri="{FF2B5EF4-FFF2-40B4-BE49-F238E27FC236}">
                <a16:creationId xmlns:a16="http://schemas.microsoft.com/office/drawing/2014/main" id="{AD617B5A-6106-CC4F-8372-EDC1FB5845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389" y="2100263"/>
            <a:ext cx="10601324" cy="4100512"/>
          </a:xfrm>
        </p:spPr>
      </p:pic>
    </p:spTree>
    <p:extLst>
      <p:ext uri="{BB962C8B-B14F-4D97-AF65-F5344CB8AC3E}">
        <p14:creationId xmlns:p14="http://schemas.microsoft.com/office/powerpoint/2010/main" val="3357326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2" name="Group 6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7" name="Picture 6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8" name="Rectangle 6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69" name="Picture 6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0" name="Picture 6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3" name="Straight Connector 7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4" name="Rectangle 73">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85" name="Group 75">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77" name="Picture 76">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6" name="Rectangle 77">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9" name="Picture 78">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7" name="Picture 79">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D6FB26F-2FCA-E04A-9AAD-43B9C9C9A193}"/>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b="1">
                <a:solidFill>
                  <a:srgbClr val="262626"/>
                </a:solidFill>
              </a:rPr>
              <a:t>Error vs trees in Random Forest</a:t>
            </a:r>
          </a:p>
        </p:txBody>
      </p:sp>
      <p:pic>
        <p:nvPicPr>
          <p:cNvPr id="4" name="Picture 3">
            <a:extLst>
              <a:ext uri="{FF2B5EF4-FFF2-40B4-BE49-F238E27FC236}">
                <a16:creationId xmlns:a16="http://schemas.microsoft.com/office/drawing/2014/main" id="{403DE2DB-13F7-304C-B04F-383BD586B66B}"/>
              </a:ext>
            </a:extLst>
          </p:cNvPr>
          <p:cNvPicPr>
            <a:picLocks noChangeAspect="1"/>
          </p:cNvPicPr>
          <p:nvPr/>
        </p:nvPicPr>
        <p:blipFill rotWithShape="1">
          <a:blip r:embed="rId7">
            <a:extLst/>
          </a:blip>
          <a:srcRect t="424" b="12027"/>
          <a:stretch/>
        </p:blipFill>
        <p:spPr>
          <a:xfrm>
            <a:off x="5418668" y="1890705"/>
            <a:ext cx="5469466" cy="3076586"/>
          </a:xfrm>
          <a:prstGeom prst="rect">
            <a:avLst/>
          </a:prstGeom>
          <a:ln w="57150" cmpd="thickThin">
            <a:solidFill>
              <a:srgbClr val="7F7F7F"/>
            </a:solidFill>
            <a:miter lim="800000"/>
          </a:ln>
        </p:spPr>
      </p:pic>
    </p:spTree>
    <p:extLst>
      <p:ext uri="{BB962C8B-B14F-4D97-AF65-F5344CB8AC3E}">
        <p14:creationId xmlns:p14="http://schemas.microsoft.com/office/powerpoint/2010/main" val="352834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7A9B-3675-8441-86C8-384C46513A9C}"/>
              </a:ext>
            </a:extLst>
          </p:cNvPr>
          <p:cNvSpPr>
            <a:spLocks noGrp="1"/>
          </p:cNvSpPr>
          <p:nvPr>
            <p:ph type="title"/>
          </p:nvPr>
        </p:nvSpPr>
        <p:spPr/>
        <p:txBody>
          <a:bodyPr/>
          <a:lstStyle/>
          <a:p>
            <a:r>
              <a:rPr lang="en-US" b="1" dirty="0">
                <a:solidFill>
                  <a:srgbClr val="0070C0"/>
                </a:solidFill>
              </a:rPr>
              <a:t>Predictions intervals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F658D34-CA6D-3D4F-9D0C-E125D1430F70}"/>
                  </a:ext>
                </a:extLst>
              </p:cNvPr>
              <p:cNvSpPr txBox="1"/>
              <p:nvPr/>
            </p:nvSpPr>
            <p:spPr>
              <a:xfrm>
                <a:off x="4850139" y="3065216"/>
                <a:ext cx="1488677" cy="369332"/>
              </a:xfrm>
              <a:prstGeom prst="rect">
                <a:avLst/>
              </a:prstGeom>
              <a:noFill/>
            </p:spPr>
            <p:txBody>
              <a:bodyPr wrap="none" lIns="0" tIns="0" rIns="0" bIns="0" rtlCol="0">
                <a:spAutoFit/>
              </a:bodyPr>
              <a:lstStyle/>
              <a:p>
                <a:r>
                  <a:rPr lang="en-US" sz="2400" b="1" dirty="0">
                    <a:solidFill>
                      <a:srgbClr val="FF0000"/>
                    </a:solidFill>
                  </a:rPr>
                  <a:t>Err</a:t>
                </a:r>
                <a14:m>
                  <m:oMath xmlns:m="http://schemas.openxmlformats.org/officeDocument/2006/math">
                    <m:r>
                      <a:rPr lang="en-US" sz="2400" b="1" i="0" smtClean="0">
                        <a:solidFill>
                          <a:srgbClr val="FF0000"/>
                        </a:solidFill>
                        <a:latin typeface="Cambria Math" panose="02040503050406030204" pitchFamily="18" charset="0"/>
                      </a:rPr>
                      <m:t> </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𝟏</m:t>
                    </m:r>
                    <m:r>
                      <a:rPr lang="en-US" sz="2400" b="1"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𝟐𝟏</m:t>
                    </m:r>
                  </m:oMath>
                </a14:m>
                <a:endParaRPr lang="en-US" sz="2400" b="1" dirty="0">
                  <a:solidFill>
                    <a:srgbClr val="FF0000"/>
                  </a:solidFill>
                </a:endParaRPr>
              </a:p>
            </p:txBody>
          </p:sp>
        </mc:Choice>
        <mc:Fallback>
          <p:sp>
            <p:nvSpPr>
              <p:cNvPr id="4" name="TextBox 3">
                <a:extLst>
                  <a:ext uri="{FF2B5EF4-FFF2-40B4-BE49-F238E27FC236}">
                    <a16:creationId xmlns:a16="http://schemas.microsoft.com/office/drawing/2014/main" id="{DF658D34-CA6D-3D4F-9D0C-E125D1430F70}"/>
                  </a:ext>
                </a:extLst>
              </p:cNvPr>
              <p:cNvSpPr txBox="1">
                <a:spLocks noRot="1" noChangeAspect="1" noMove="1" noResize="1" noEditPoints="1" noAdjustHandles="1" noChangeArrowheads="1" noChangeShapeType="1" noTextEdit="1"/>
              </p:cNvSpPr>
              <p:nvPr/>
            </p:nvSpPr>
            <p:spPr>
              <a:xfrm>
                <a:off x="4850139" y="3065216"/>
                <a:ext cx="1488677" cy="369332"/>
              </a:xfrm>
              <a:prstGeom prst="rect">
                <a:avLst/>
              </a:prstGeom>
              <a:blipFill>
                <a:blip r:embed="rId2"/>
                <a:stretch>
                  <a:fillRect l="-11864" t="-23333" r="-5932" b="-5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1B733D6-1301-A246-A715-E93F3C0BB029}"/>
              </a:ext>
            </a:extLst>
          </p:cNvPr>
          <p:cNvSpPr txBox="1"/>
          <p:nvPr/>
        </p:nvSpPr>
        <p:spPr>
          <a:xfrm>
            <a:off x="1637731" y="4262928"/>
            <a:ext cx="9463396" cy="430887"/>
          </a:xfrm>
          <a:prstGeom prst="rect">
            <a:avLst/>
          </a:prstGeom>
          <a:noFill/>
        </p:spPr>
        <p:txBody>
          <a:bodyPr wrap="square" lIns="0" tIns="0" rIns="0" bIns="0" rtlCol="0">
            <a:spAutoFit/>
          </a:bodyPr>
          <a:lstStyle/>
          <a:p>
            <a:r>
              <a:rPr lang="en-US" sz="2800" b="1" dirty="0"/>
              <a:t>Prediction on the model are robust, the error is within 1.21</a:t>
            </a:r>
          </a:p>
        </p:txBody>
      </p:sp>
    </p:spTree>
    <p:extLst>
      <p:ext uri="{BB962C8B-B14F-4D97-AF65-F5344CB8AC3E}">
        <p14:creationId xmlns:p14="http://schemas.microsoft.com/office/powerpoint/2010/main" val="93933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 name="Picture 18">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2" name="Picture 21">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209D8D8-C184-A542-B4EC-D01288557AA9}"/>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b="1" dirty="0">
                <a:solidFill>
                  <a:srgbClr val="262626"/>
                </a:solidFill>
              </a:rPr>
              <a:t>Grades in Borough</a:t>
            </a:r>
          </a:p>
        </p:txBody>
      </p:sp>
      <p:sp>
        <p:nvSpPr>
          <p:cNvPr id="24" name="Rectangle 23">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65D5D3-256D-BD42-98B7-42EF339EEFD7}"/>
              </a:ext>
            </a:extLst>
          </p:cNvPr>
          <p:cNvPicPr>
            <a:picLocks noChangeAspect="1"/>
          </p:cNvPicPr>
          <p:nvPr/>
        </p:nvPicPr>
        <p:blipFill>
          <a:blip r:embed="rId7"/>
          <a:stretch>
            <a:fillRect/>
          </a:stretch>
        </p:blipFill>
        <p:spPr>
          <a:xfrm>
            <a:off x="1490124" y="1200150"/>
            <a:ext cx="5553613" cy="4407154"/>
          </a:xfrm>
          <a:prstGeom prst="rect">
            <a:avLst/>
          </a:prstGeom>
        </p:spPr>
      </p:pic>
      <p:cxnSp>
        <p:nvCxnSpPr>
          <p:cNvPr id="26" name="Straight Connector 25">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8533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8D2B20C-C4CC-A147-86E5-1B12B22A2B21}"/>
              </a:ext>
            </a:extLst>
          </p:cNvPr>
          <p:cNvSpPr>
            <a:spLocks noGrp="1"/>
          </p:cNvSpPr>
          <p:nvPr>
            <p:ph type="title"/>
          </p:nvPr>
        </p:nvSpPr>
        <p:spPr>
          <a:xfrm>
            <a:off x="7535825" y="982132"/>
            <a:ext cx="3360772" cy="1303867"/>
          </a:xfrm>
        </p:spPr>
        <p:txBody>
          <a:bodyPr>
            <a:normAutofit/>
          </a:bodyPr>
          <a:lstStyle/>
          <a:p>
            <a:pPr>
              <a:lnSpc>
                <a:spcPct val="90000"/>
              </a:lnSpc>
            </a:pPr>
            <a:r>
              <a:rPr lang="en-US" sz="3700" b="1" dirty="0">
                <a:solidFill>
                  <a:srgbClr val="FF0000"/>
                </a:solidFill>
              </a:rPr>
              <a:t>Most Frequents violations code</a:t>
            </a:r>
          </a:p>
        </p:txBody>
      </p:sp>
      <p:sp>
        <p:nvSpPr>
          <p:cNvPr id="20" name="Rectangle 19">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01A1AD03-4DD5-9644-BA26-12A94D85999F}"/>
              </a:ext>
            </a:extLst>
          </p:cNvPr>
          <p:cNvPicPr>
            <a:picLocks noChangeAspect="1"/>
          </p:cNvPicPr>
          <p:nvPr/>
        </p:nvPicPr>
        <p:blipFill rotWithShape="1">
          <a:blip r:embed="rId5"/>
          <a:srcRect l="6293" r="-1" b="-1"/>
          <a:stretch/>
        </p:blipFill>
        <p:spPr>
          <a:xfrm>
            <a:off x="1412683" y="1410208"/>
            <a:ext cx="5278777" cy="3858780"/>
          </a:xfrm>
          <a:prstGeom prst="rect">
            <a:avLst/>
          </a:prstGeom>
        </p:spPr>
      </p:pic>
      <p:cxnSp>
        <p:nvCxnSpPr>
          <p:cNvPr id="22" name="Straight Connector 21">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2AA8B994-79CD-4C93-97AE-9E3BC1E2C6F2}"/>
              </a:ext>
            </a:extLst>
          </p:cNvPr>
          <p:cNvSpPr>
            <a:spLocks noGrp="1"/>
          </p:cNvSpPr>
          <p:nvPr>
            <p:ph idx="1"/>
          </p:nvPr>
        </p:nvSpPr>
        <p:spPr>
          <a:xfrm>
            <a:off x="7535824" y="2556932"/>
            <a:ext cx="3360771" cy="3318936"/>
          </a:xfrm>
        </p:spPr>
        <p:txBody>
          <a:bodyPr>
            <a:normAutofit fontScale="92500" lnSpcReduction="20000"/>
          </a:bodyPr>
          <a:lstStyle/>
          <a:p>
            <a:r>
              <a:rPr lang="en-US" dirty="0"/>
              <a:t>10F </a:t>
            </a:r>
            <a:r>
              <a:rPr lang="en-US" sz="1300" b="1" dirty="0"/>
              <a:t>Non-food contact surface (53950)improperly constructed. Unacceptable material used. Non-food contact surface or equipment improperly maintained and/or not properly sealed, raised, spaced or movable to allow accessibility for cleaning on all sides, above and underneath the unit. </a:t>
            </a:r>
          </a:p>
          <a:p>
            <a:r>
              <a:rPr lang="en-US" dirty="0"/>
              <a:t>08A </a:t>
            </a:r>
            <a:r>
              <a:rPr lang="en-US" sz="1500" b="1" dirty="0"/>
              <a:t>Facility not vermin proof. (41553) Harborage or conditions conducive to attracting vermin to the premises and/or allowing vermin to exist</a:t>
            </a:r>
          </a:p>
          <a:p>
            <a:r>
              <a:rPr lang="en-US" dirty="0"/>
              <a:t>04L </a:t>
            </a:r>
            <a:r>
              <a:rPr lang="en-US" sz="1400" b="1" dirty="0"/>
              <a:t>Evidence of mice or live mice (28100) present in facility's food and/or non-food areas</a:t>
            </a:r>
          </a:p>
        </p:txBody>
      </p:sp>
    </p:spTree>
    <p:extLst>
      <p:ext uri="{BB962C8B-B14F-4D97-AF65-F5344CB8AC3E}">
        <p14:creationId xmlns:p14="http://schemas.microsoft.com/office/powerpoint/2010/main" val="277563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A9CF-B9EC-B249-A65A-F8A63F7978D3}"/>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The Data</a:t>
            </a:r>
          </a:p>
        </p:txBody>
      </p:sp>
      <p:sp>
        <p:nvSpPr>
          <p:cNvPr id="3" name="Content Placeholder 2">
            <a:extLst>
              <a:ext uri="{FF2B5EF4-FFF2-40B4-BE49-F238E27FC236}">
                <a16:creationId xmlns:a16="http://schemas.microsoft.com/office/drawing/2014/main" id="{D28B18B2-8B02-284D-8CFF-42FDA8F11DF3}"/>
              </a:ext>
            </a:extLst>
          </p:cNvPr>
          <p:cNvSpPr>
            <a:spLocks noGrp="1"/>
          </p:cNvSpPr>
          <p:nvPr>
            <p:ph idx="1"/>
          </p:nvPr>
        </p:nvSpPr>
        <p:spPr>
          <a:xfrm>
            <a:off x="1295402" y="2556932"/>
            <a:ext cx="6256866" cy="3318936"/>
          </a:xfrm>
        </p:spPr>
        <p:txBody>
          <a:bodyPr>
            <a:normAutofit/>
          </a:bodyPr>
          <a:lstStyle/>
          <a:p>
            <a:pPr marL="0" indent="0">
              <a:buNone/>
            </a:pPr>
            <a:endParaRPr lang="en-US" dirty="0">
              <a:solidFill>
                <a:srgbClr val="262626"/>
              </a:solidFill>
            </a:endParaRPr>
          </a:p>
          <a:p>
            <a:pPr marL="0" indent="0">
              <a:buNone/>
            </a:pPr>
            <a:r>
              <a:rPr lang="en-US" dirty="0">
                <a:solidFill>
                  <a:srgbClr val="262626"/>
                </a:solidFill>
              </a:rPr>
              <a:t> </a:t>
            </a:r>
            <a:r>
              <a:rPr lang="en-US" sz="2800" b="1" dirty="0">
                <a:solidFill>
                  <a:srgbClr val="262626"/>
                </a:solidFill>
              </a:rPr>
              <a:t>Inspection results from 2010 to 2019</a:t>
            </a:r>
          </a:p>
          <a:p>
            <a:pPr marL="0" indent="0">
              <a:buNone/>
            </a:pPr>
            <a:r>
              <a:rPr lang="en-US" dirty="0">
                <a:solidFill>
                  <a:srgbClr val="262626"/>
                </a:solidFill>
              </a:rPr>
              <a:t>        From  NYC Open Data</a:t>
            </a:r>
          </a:p>
          <a:p>
            <a:pPr marL="0" indent="0">
              <a:buNone/>
            </a:pPr>
            <a:r>
              <a:rPr lang="en-US" b="1" dirty="0">
                <a:solidFill>
                  <a:srgbClr val="262626"/>
                </a:solidFill>
              </a:rPr>
              <a:t>         </a:t>
            </a:r>
            <a:r>
              <a:rPr lang="en-US" sz="3200" b="1" dirty="0">
                <a:solidFill>
                  <a:srgbClr val="00B0F0"/>
                </a:solidFill>
              </a:rPr>
              <a:t>385K Rows, 18 Columns</a:t>
            </a:r>
          </a:p>
        </p:txBody>
      </p:sp>
      <p:pic>
        <p:nvPicPr>
          <p:cNvPr id="4" name="Picture 3">
            <a:extLst>
              <a:ext uri="{FF2B5EF4-FFF2-40B4-BE49-F238E27FC236}">
                <a16:creationId xmlns:a16="http://schemas.microsoft.com/office/drawing/2014/main" id="{9A80240F-7B9E-8840-8534-29D838F6C03D}"/>
              </a:ext>
            </a:extLst>
          </p:cNvPr>
          <p:cNvPicPr>
            <a:picLocks noChangeAspect="1"/>
          </p:cNvPicPr>
          <p:nvPr/>
        </p:nvPicPr>
        <p:blipFill>
          <a:blip r:embed="rId3"/>
          <a:stretch>
            <a:fillRect/>
          </a:stretch>
        </p:blipFill>
        <p:spPr>
          <a:xfrm>
            <a:off x="8085026" y="3606952"/>
            <a:ext cx="2739728" cy="1041096"/>
          </a:xfrm>
          <a:prstGeom prst="rect">
            <a:avLst/>
          </a:prstGeom>
          <a:ln w="57150" cmpd="thickThin">
            <a:solidFill>
              <a:srgbClr val="7F7F7F"/>
            </a:solidFill>
            <a:miter lim="800000"/>
          </a:ln>
        </p:spPr>
      </p:pic>
    </p:spTree>
    <p:extLst>
      <p:ext uri="{BB962C8B-B14F-4D97-AF65-F5344CB8AC3E}">
        <p14:creationId xmlns:p14="http://schemas.microsoft.com/office/powerpoint/2010/main" val="727017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16A5F20-F491-4175-9A2F-03158CD58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58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Content Placeholder 4">
            <a:extLst>
              <a:ext uri="{FF2B5EF4-FFF2-40B4-BE49-F238E27FC236}">
                <a16:creationId xmlns:a16="http://schemas.microsoft.com/office/drawing/2014/main" id="{E76A06F8-73F8-AD4E-8A83-45700031F71A}"/>
              </a:ext>
            </a:extLst>
          </p:cNvPr>
          <p:cNvPicPr>
            <a:picLocks noChangeAspect="1"/>
          </p:cNvPicPr>
          <p:nvPr/>
        </p:nvPicPr>
        <p:blipFill rotWithShape="1">
          <a:blip r:embed="rId3">
            <a:alphaModFix amt="75000"/>
            <a:extLst/>
          </a:blip>
          <a:srcRect t="4285" b="3122"/>
          <a:stretch/>
        </p:blipFill>
        <p:spPr>
          <a:xfrm>
            <a:off x="20" y="10"/>
            <a:ext cx="12191980" cy="6857990"/>
          </a:xfrm>
          <a:prstGeom prst="rect">
            <a:avLst/>
          </a:prstGeom>
        </p:spPr>
      </p:pic>
      <p:grpSp>
        <p:nvGrpSpPr>
          <p:cNvPr id="53" name="Group 52">
            <a:extLst>
              <a:ext uri="{FF2B5EF4-FFF2-40B4-BE49-F238E27FC236}">
                <a16:creationId xmlns:a16="http://schemas.microsoft.com/office/drawing/2014/main" id="{FEEDBBF7-3B1A-48CD-8318-49B309FED1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981" y="893"/>
            <a:ext cx="12229962" cy="6856214"/>
            <a:chOff x="-15736" y="0"/>
            <a:chExt cx="12229962" cy="6856214"/>
          </a:xfrm>
        </p:grpSpPr>
        <p:pic>
          <p:nvPicPr>
            <p:cNvPr id="54" name="Picture 53">
              <a:extLst>
                <a:ext uri="{FF2B5EF4-FFF2-40B4-BE49-F238E27FC236}">
                  <a16:creationId xmlns:a16="http://schemas.microsoft.com/office/drawing/2014/main" id="{0D9E0460-F1E5-46B2-9342-BA24C3846A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5" name="Rectangle 54">
              <a:extLst>
                <a:ext uri="{FF2B5EF4-FFF2-40B4-BE49-F238E27FC236}">
                  <a16:creationId xmlns:a16="http://schemas.microsoft.com/office/drawing/2014/main" id="{77F9F67A-4BEC-4A93-8DE8-4EFD59996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83CDC39B-CA99-4891-8993-FEAAC59D8F2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7" name="Picture 56">
              <a:extLst>
                <a:ext uri="{FF2B5EF4-FFF2-40B4-BE49-F238E27FC236}">
                  <a16:creationId xmlns:a16="http://schemas.microsoft.com/office/drawing/2014/main" id="{51FC4B48-01E0-469E-BF87-E2005781361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CD92F6E-C2B8-8F45-96FE-E18CDB8451EF}"/>
              </a:ext>
            </a:extLst>
          </p:cNvPr>
          <p:cNvSpPr>
            <a:spLocks noGrp="1"/>
          </p:cNvSpPr>
          <p:nvPr>
            <p:ph type="title"/>
          </p:nvPr>
        </p:nvSpPr>
        <p:spPr>
          <a:xfrm>
            <a:off x="1295401" y="982132"/>
            <a:ext cx="6534148" cy="1303867"/>
          </a:xfrm>
        </p:spPr>
        <p:txBody>
          <a:bodyPr>
            <a:normAutofit/>
          </a:bodyPr>
          <a:lstStyle/>
          <a:p>
            <a:r>
              <a:rPr lang="en-US" b="1" dirty="0">
                <a:solidFill>
                  <a:schemeClr val="accent2">
                    <a:lumMod val="75000"/>
                  </a:schemeClr>
                </a:solidFill>
              </a:rPr>
              <a:t>Grades &amp; Restaurants</a:t>
            </a:r>
          </a:p>
        </p:txBody>
      </p:sp>
      <p:cxnSp>
        <p:nvCxnSpPr>
          <p:cNvPr id="59" name="Straight Connector 58">
            <a:extLst>
              <a:ext uri="{FF2B5EF4-FFF2-40B4-BE49-F238E27FC236}">
                <a16:creationId xmlns:a16="http://schemas.microsoft.com/office/drawing/2014/main" id="{9AD184A2-49E6-4010-9845-7070BBFD7F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515" y="2421466"/>
            <a:ext cx="6217920"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pic>
        <p:nvPicPr>
          <p:cNvPr id="41" name="Content Placeholder 4">
            <a:extLst>
              <a:ext uri="{FF2B5EF4-FFF2-40B4-BE49-F238E27FC236}">
                <a16:creationId xmlns:a16="http://schemas.microsoft.com/office/drawing/2014/main" id="{D2634737-0461-CC48-8BB3-BE9EEB4E3CE3}"/>
              </a:ext>
            </a:extLst>
          </p:cNvPr>
          <p:cNvPicPr>
            <a:picLocks noChangeAspect="1"/>
          </p:cNvPicPr>
          <p:nvPr/>
        </p:nvPicPr>
        <p:blipFill rotWithShape="1">
          <a:blip r:embed="rId6"/>
          <a:srcRect r="491" b="-5"/>
          <a:stretch/>
        </p:blipFill>
        <p:spPr>
          <a:xfrm>
            <a:off x="8139422" y="1094233"/>
            <a:ext cx="2931933" cy="2254112"/>
          </a:xfrm>
          <a:prstGeom prst="rect">
            <a:avLst/>
          </a:prstGeom>
        </p:spPr>
      </p:pic>
      <p:pic>
        <p:nvPicPr>
          <p:cNvPr id="4" name="Picture 3">
            <a:extLst>
              <a:ext uri="{FF2B5EF4-FFF2-40B4-BE49-F238E27FC236}">
                <a16:creationId xmlns:a16="http://schemas.microsoft.com/office/drawing/2014/main" id="{4BB3E286-A227-9A4A-8418-27125AD16091}"/>
              </a:ext>
            </a:extLst>
          </p:cNvPr>
          <p:cNvPicPr>
            <a:picLocks noChangeAspect="1"/>
          </p:cNvPicPr>
          <p:nvPr/>
        </p:nvPicPr>
        <p:blipFill rotWithShape="1">
          <a:blip r:embed="rId7"/>
          <a:srcRect t="800" r="4" b="4"/>
          <a:stretch/>
        </p:blipFill>
        <p:spPr>
          <a:xfrm>
            <a:off x="8129872" y="3510103"/>
            <a:ext cx="2941483" cy="2254112"/>
          </a:xfrm>
          <a:prstGeom prst="rect">
            <a:avLst/>
          </a:prstGeom>
        </p:spPr>
      </p:pic>
      <p:pic>
        <p:nvPicPr>
          <p:cNvPr id="11" name="Content Placeholder 10">
            <a:extLst>
              <a:ext uri="{FF2B5EF4-FFF2-40B4-BE49-F238E27FC236}">
                <a16:creationId xmlns:a16="http://schemas.microsoft.com/office/drawing/2014/main" id="{73EDCD74-5948-4B43-9D41-CABAD81DF145}"/>
              </a:ext>
            </a:extLst>
          </p:cNvPr>
          <p:cNvPicPr>
            <a:picLocks noGrp="1" noChangeAspect="1"/>
          </p:cNvPicPr>
          <p:nvPr>
            <p:ph idx="1"/>
          </p:nvPr>
        </p:nvPicPr>
        <p:blipFill>
          <a:blip r:embed="rId3"/>
          <a:stretch>
            <a:fillRect/>
          </a:stretch>
        </p:blipFill>
        <p:spPr>
          <a:xfrm>
            <a:off x="1596788" y="2556934"/>
            <a:ext cx="5925071" cy="3317875"/>
          </a:xfrm>
        </p:spPr>
      </p:pic>
    </p:spTree>
    <p:extLst>
      <p:ext uri="{BB962C8B-B14F-4D97-AF65-F5344CB8AC3E}">
        <p14:creationId xmlns:p14="http://schemas.microsoft.com/office/powerpoint/2010/main" val="409057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8C89-A929-684F-817B-812161D84041}"/>
              </a:ext>
            </a:extLst>
          </p:cNvPr>
          <p:cNvSpPr>
            <a:spLocks noGrp="1"/>
          </p:cNvSpPr>
          <p:nvPr>
            <p:ph type="title"/>
          </p:nvPr>
        </p:nvSpPr>
        <p:spPr/>
        <p:txBody>
          <a:bodyPr/>
          <a:lstStyle/>
          <a:p>
            <a:r>
              <a:rPr lang="en-US" dirty="0"/>
              <a:t>The 10</a:t>
            </a:r>
            <a:r>
              <a:rPr lang="en-US" baseline="30000" dirty="0"/>
              <a:t>th</a:t>
            </a:r>
            <a:r>
              <a:rPr lang="en-US" dirty="0"/>
              <a:t> highest violation codes</a:t>
            </a:r>
          </a:p>
        </p:txBody>
      </p:sp>
      <p:pic>
        <p:nvPicPr>
          <p:cNvPr id="5" name="Content Placeholder 4">
            <a:extLst>
              <a:ext uri="{FF2B5EF4-FFF2-40B4-BE49-F238E27FC236}">
                <a16:creationId xmlns:a16="http://schemas.microsoft.com/office/drawing/2014/main" id="{6B5DF707-5CE7-EE4E-A34F-3A231B6C235A}"/>
              </a:ext>
            </a:extLst>
          </p:cNvPr>
          <p:cNvPicPr>
            <a:picLocks noGrp="1" noChangeAspect="1"/>
          </p:cNvPicPr>
          <p:nvPr>
            <p:ph idx="1"/>
          </p:nvPr>
        </p:nvPicPr>
        <p:blipFill>
          <a:blip r:embed="rId2"/>
          <a:stretch>
            <a:fillRect/>
          </a:stretch>
        </p:blipFill>
        <p:spPr>
          <a:xfrm>
            <a:off x="3661690" y="2557463"/>
            <a:ext cx="4868620" cy="3317875"/>
          </a:xfrm>
        </p:spPr>
      </p:pic>
    </p:spTree>
    <p:extLst>
      <p:ext uri="{BB962C8B-B14F-4D97-AF65-F5344CB8AC3E}">
        <p14:creationId xmlns:p14="http://schemas.microsoft.com/office/powerpoint/2010/main" val="1045728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8796-18D9-8E42-AE51-C24C89D21396}"/>
              </a:ext>
            </a:extLst>
          </p:cNvPr>
          <p:cNvSpPr>
            <a:spLocks noGrp="1"/>
          </p:cNvSpPr>
          <p:nvPr>
            <p:ph type="title"/>
          </p:nvPr>
        </p:nvSpPr>
        <p:spPr/>
        <p:txBody>
          <a:bodyPr/>
          <a:lstStyle/>
          <a:p>
            <a:r>
              <a:rPr lang="en-US" b="1" dirty="0"/>
              <a:t>Violations </a:t>
            </a:r>
          </a:p>
        </p:txBody>
      </p:sp>
      <p:pic>
        <p:nvPicPr>
          <p:cNvPr id="4" name="Content Placeholder 5">
            <a:extLst>
              <a:ext uri="{FF2B5EF4-FFF2-40B4-BE49-F238E27FC236}">
                <a16:creationId xmlns:a16="http://schemas.microsoft.com/office/drawing/2014/main" id="{93C3F3F7-FA72-EB42-852C-07B669E2654F}"/>
              </a:ext>
            </a:extLst>
          </p:cNvPr>
          <p:cNvPicPr>
            <a:picLocks noGrp="1" noChangeAspect="1"/>
          </p:cNvPicPr>
          <p:nvPr>
            <p:ph idx="1"/>
          </p:nvPr>
        </p:nvPicPr>
        <p:blipFill>
          <a:blip r:embed="rId2"/>
          <a:stretch>
            <a:fillRect/>
          </a:stretch>
        </p:blipFill>
        <p:spPr>
          <a:xfrm>
            <a:off x="814387" y="2457450"/>
            <a:ext cx="10529888" cy="3100388"/>
          </a:xfrm>
          <a:prstGeom prst="rect">
            <a:avLst/>
          </a:prstGeom>
        </p:spPr>
      </p:pic>
    </p:spTree>
    <p:extLst>
      <p:ext uri="{BB962C8B-B14F-4D97-AF65-F5344CB8AC3E}">
        <p14:creationId xmlns:p14="http://schemas.microsoft.com/office/powerpoint/2010/main" val="566690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5CC5343-6BB4-944B-9FAA-8DC9B5AD3D60}"/>
              </a:ext>
            </a:extLst>
          </p:cNvPr>
          <p:cNvSpPr>
            <a:spLocks noGrp="1"/>
          </p:cNvSpPr>
          <p:nvPr>
            <p:ph type="title"/>
          </p:nvPr>
        </p:nvSpPr>
        <p:spPr>
          <a:xfrm>
            <a:off x="952108" y="954756"/>
            <a:ext cx="2730414" cy="4946003"/>
          </a:xfrm>
        </p:spPr>
        <p:txBody>
          <a:bodyPr>
            <a:normAutofit/>
          </a:bodyPr>
          <a:lstStyle/>
          <a:p>
            <a:r>
              <a:rPr lang="en-US">
                <a:solidFill>
                  <a:srgbClr val="FFFFFF"/>
                </a:solidFill>
              </a:rPr>
              <a:t>Reference</a:t>
            </a:r>
          </a:p>
        </p:txBody>
      </p:sp>
      <p:sp>
        <p:nvSpPr>
          <p:cNvPr id="25" name="Rectangle 24">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86E448-71ED-614C-A2BD-8B9FDA16F326}"/>
              </a:ext>
            </a:extLst>
          </p:cNvPr>
          <p:cNvSpPr>
            <a:spLocks noGrp="1"/>
          </p:cNvSpPr>
          <p:nvPr>
            <p:ph idx="1"/>
          </p:nvPr>
        </p:nvSpPr>
        <p:spPr>
          <a:xfrm>
            <a:off x="5140934" y="469900"/>
            <a:ext cx="5953630" cy="5405968"/>
          </a:xfrm>
        </p:spPr>
        <p:txBody>
          <a:bodyPr anchor="ctr">
            <a:normAutofit/>
          </a:bodyPr>
          <a:lstStyle/>
          <a:p>
            <a:pPr marL="0" indent="0">
              <a:lnSpc>
                <a:spcPct val="90000"/>
              </a:lnSpc>
              <a:buNone/>
            </a:pPr>
            <a:endParaRPr lang="en-US" sz="2200"/>
          </a:p>
          <a:p>
            <a:pPr marL="0" indent="0">
              <a:lnSpc>
                <a:spcPct val="90000"/>
              </a:lnSpc>
              <a:buNone/>
            </a:pPr>
            <a:r>
              <a:rPr lang="en-US" sz="2200" b="1">
                <a:hlinkClick r:id="rId3"/>
              </a:rPr>
              <a:t>https://www.nytimes.com/2018/06/05/dining/new-york-restaurant-inspections-by-the-numbers.html</a:t>
            </a:r>
            <a:endParaRPr lang="en-US" sz="2200" b="1"/>
          </a:p>
          <a:p>
            <a:pPr marL="0" indent="0">
              <a:lnSpc>
                <a:spcPct val="90000"/>
              </a:lnSpc>
              <a:buNone/>
            </a:pPr>
            <a:endParaRPr lang="en-US" sz="2200" b="1"/>
          </a:p>
          <a:p>
            <a:pPr fontAlgn="base">
              <a:lnSpc>
                <a:spcPct val="90000"/>
              </a:lnSpc>
            </a:pPr>
            <a:r>
              <a:rPr lang="en-US" sz="2200" b="1"/>
              <a:t>26,101 Restaurants subject to New York City health department inspections (as of December 2017)</a:t>
            </a:r>
          </a:p>
          <a:p>
            <a:pPr fontAlgn="base">
              <a:lnSpc>
                <a:spcPct val="90000"/>
              </a:lnSpc>
            </a:pPr>
            <a:endParaRPr lang="en-US" sz="2200" b="1"/>
          </a:p>
          <a:p>
            <a:pPr fontAlgn="base">
              <a:lnSpc>
                <a:spcPct val="90000"/>
              </a:lnSpc>
            </a:pPr>
            <a:r>
              <a:rPr lang="en-US" sz="2200" b="1"/>
              <a:t>40,700 Total inspections (in 2017)</a:t>
            </a:r>
          </a:p>
          <a:p>
            <a:pPr fontAlgn="base">
              <a:lnSpc>
                <a:spcPct val="90000"/>
              </a:lnSpc>
            </a:pPr>
            <a:endParaRPr lang="en-US" sz="2200" b="1"/>
          </a:p>
          <a:p>
            <a:pPr fontAlgn="base">
              <a:lnSpc>
                <a:spcPct val="90000"/>
              </a:lnSpc>
            </a:pPr>
            <a:r>
              <a:rPr lang="en-US" sz="2200" b="1"/>
              <a:t>About 100 Restaurant health inspectors today</a:t>
            </a:r>
          </a:p>
          <a:p>
            <a:pPr fontAlgn="base">
              <a:lnSpc>
                <a:spcPct val="90000"/>
              </a:lnSpc>
            </a:pPr>
            <a:r>
              <a:rPr lang="en-US" sz="2200" b="1"/>
              <a:t>22,185 Restaurants with A grades (in April)</a:t>
            </a:r>
          </a:p>
          <a:p>
            <a:pPr marL="0" indent="0">
              <a:lnSpc>
                <a:spcPct val="90000"/>
              </a:lnSpc>
              <a:buNone/>
            </a:pPr>
            <a:endParaRPr lang="en-US" sz="2200"/>
          </a:p>
        </p:txBody>
      </p:sp>
    </p:spTree>
    <p:extLst>
      <p:ext uri="{BB962C8B-B14F-4D97-AF65-F5344CB8AC3E}">
        <p14:creationId xmlns:p14="http://schemas.microsoft.com/office/powerpoint/2010/main" val="1346334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B7C4858-FAA3-4226-A856-193A01910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C1B503-0291-4E82-A65E-72D604D9F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accent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F836C5-9601-4982-A121-CCA49BF7B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2BD8127-6D2C-A242-B0FD-970CF0C2CB79}"/>
              </a:ext>
            </a:extLst>
          </p:cNvPr>
          <p:cNvSpPr>
            <a:spLocks noGrp="1"/>
          </p:cNvSpPr>
          <p:nvPr>
            <p:ph type="title"/>
          </p:nvPr>
        </p:nvSpPr>
        <p:spPr>
          <a:xfrm>
            <a:off x="952108" y="954756"/>
            <a:ext cx="2730414" cy="4946003"/>
          </a:xfrm>
        </p:spPr>
        <p:txBody>
          <a:bodyPr>
            <a:normAutofit/>
          </a:bodyPr>
          <a:lstStyle/>
          <a:p>
            <a:r>
              <a:rPr lang="en-US">
                <a:solidFill>
                  <a:srgbClr val="FFFFFF"/>
                </a:solidFill>
              </a:rPr>
              <a:t>Records</a:t>
            </a:r>
          </a:p>
        </p:txBody>
      </p:sp>
      <p:sp>
        <p:nvSpPr>
          <p:cNvPr id="27" name="Rectangle 26">
            <a:extLst>
              <a:ext uri="{FF2B5EF4-FFF2-40B4-BE49-F238E27FC236}">
                <a16:creationId xmlns:a16="http://schemas.microsoft.com/office/drawing/2014/main" id="{46CD0D05-FF47-4ABB-841C-0600CADC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bg2">
              <a:lumMod val="25000"/>
            </a:schemeClr>
          </a:soli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13B6A-F783-924F-AED2-75D32D80CB9E}"/>
              </a:ext>
            </a:extLst>
          </p:cNvPr>
          <p:cNvSpPr>
            <a:spLocks noGrp="1"/>
          </p:cNvSpPr>
          <p:nvPr>
            <p:ph idx="1"/>
          </p:nvPr>
        </p:nvSpPr>
        <p:spPr>
          <a:xfrm>
            <a:off x="5150360" y="469900"/>
            <a:ext cx="5953630" cy="5405968"/>
          </a:xfrm>
        </p:spPr>
        <p:txBody>
          <a:bodyPr anchor="ctr">
            <a:normAutofit/>
          </a:bodyPr>
          <a:lstStyle/>
          <a:p>
            <a:pPr fontAlgn="base">
              <a:lnSpc>
                <a:spcPct val="90000"/>
              </a:lnSpc>
            </a:pPr>
            <a:r>
              <a:rPr lang="en-US" b="1">
                <a:solidFill>
                  <a:schemeClr val="bg1"/>
                </a:solidFill>
              </a:rPr>
              <a:t>1,256   Restaurants with Bs</a:t>
            </a:r>
          </a:p>
          <a:p>
            <a:pPr fontAlgn="base">
              <a:lnSpc>
                <a:spcPct val="90000"/>
              </a:lnSpc>
            </a:pPr>
            <a:r>
              <a:rPr lang="en-US" b="1">
                <a:solidFill>
                  <a:schemeClr val="bg1"/>
                </a:solidFill>
              </a:rPr>
              <a:t>315 Restaurants with Cs</a:t>
            </a:r>
          </a:p>
          <a:p>
            <a:pPr fontAlgn="base">
              <a:lnSpc>
                <a:spcPct val="90000"/>
              </a:lnSpc>
            </a:pPr>
            <a:r>
              <a:rPr lang="en-US" b="1">
                <a:solidFill>
                  <a:schemeClr val="bg1"/>
                </a:solidFill>
              </a:rPr>
              <a:t>1,019 Restaurants closed because of unsanitary conditions (in 2017)</a:t>
            </a:r>
          </a:p>
          <a:p>
            <a:pPr fontAlgn="base">
              <a:lnSpc>
                <a:spcPct val="90000"/>
              </a:lnSpc>
            </a:pPr>
            <a:r>
              <a:rPr lang="en-US" b="1">
                <a:solidFill>
                  <a:schemeClr val="bg1"/>
                </a:solidFill>
              </a:rPr>
              <a:t>4,670 Restaurants with violations, at most recent inspection, related to mice (as of December 2017)</a:t>
            </a:r>
          </a:p>
          <a:p>
            <a:pPr fontAlgn="base">
              <a:lnSpc>
                <a:spcPct val="90000"/>
              </a:lnSpc>
            </a:pPr>
            <a:r>
              <a:rPr lang="en-US" b="1">
                <a:solidFill>
                  <a:schemeClr val="bg1"/>
                </a:solidFill>
              </a:rPr>
              <a:t>1,325 Restaurants with violations, at most recent inspection, related to cockroaches</a:t>
            </a:r>
          </a:p>
          <a:p>
            <a:pPr fontAlgn="base">
              <a:lnSpc>
                <a:spcPct val="90000"/>
              </a:lnSpc>
            </a:pPr>
            <a:r>
              <a:rPr lang="en-US" b="1">
                <a:solidFill>
                  <a:schemeClr val="bg1"/>
                </a:solidFill>
              </a:rPr>
              <a:t>About 22,600 Restaurant supervisors completing health department food-protection course in 2010, when letter grading began</a:t>
            </a:r>
          </a:p>
          <a:p>
            <a:pPr>
              <a:lnSpc>
                <a:spcPct val="90000"/>
              </a:lnSpc>
            </a:pPr>
            <a:endParaRPr lang="en-US">
              <a:solidFill>
                <a:schemeClr val="bg1"/>
              </a:solidFill>
            </a:endParaRPr>
          </a:p>
        </p:txBody>
      </p:sp>
    </p:spTree>
    <p:extLst>
      <p:ext uri="{BB962C8B-B14F-4D97-AF65-F5344CB8AC3E}">
        <p14:creationId xmlns:p14="http://schemas.microsoft.com/office/powerpoint/2010/main" val="3986746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45" name="Group 38">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0">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7" name="Picture 42">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5955653-0E1C-764B-A1EC-28D08E556758}"/>
              </a:ext>
            </a:extLst>
          </p:cNvPr>
          <p:cNvSpPr>
            <a:spLocks noGrp="1"/>
          </p:cNvSpPr>
          <p:nvPr>
            <p:ph type="title"/>
          </p:nvPr>
        </p:nvSpPr>
        <p:spPr>
          <a:xfrm>
            <a:off x="1295402" y="982132"/>
            <a:ext cx="9601196" cy="1303867"/>
          </a:xfrm>
        </p:spPr>
        <p:txBody>
          <a:bodyPr>
            <a:normAutofit/>
          </a:bodyPr>
          <a:lstStyle/>
          <a:p>
            <a:r>
              <a:rPr lang="en-US" b="1" dirty="0">
                <a:solidFill>
                  <a:schemeClr val="accent2">
                    <a:lumMod val="75000"/>
                  </a:schemeClr>
                </a:solidFill>
              </a:rPr>
              <a:t>Inspections Timeframe</a:t>
            </a:r>
          </a:p>
        </p:txBody>
      </p:sp>
      <p:graphicFrame>
        <p:nvGraphicFramePr>
          <p:cNvPr id="9" name="Content Placeholder 6">
            <a:extLst>
              <a:ext uri="{FF2B5EF4-FFF2-40B4-BE49-F238E27FC236}">
                <a16:creationId xmlns:a16="http://schemas.microsoft.com/office/drawing/2014/main" id="{85A4445D-2433-4374-ABB2-968FFF9AA59D}"/>
              </a:ext>
            </a:extLst>
          </p:cNvPr>
          <p:cNvGraphicFramePr>
            <a:graphicFrameLocks noGrp="1"/>
          </p:cNvGraphicFramePr>
          <p:nvPr>
            <p:ph idx="1"/>
            <p:extLst>
              <p:ext uri="{D42A27DB-BD31-4B8C-83A1-F6EECF244321}">
                <p14:modId xmlns:p14="http://schemas.microsoft.com/office/powerpoint/2010/main" val="2036244385"/>
              </p:ext>
            </p:extLst>
          </p:nvPr>
        </p:nvGraphicFramePr>
        <p:xfrm>
          <a:off x="914400" y="2047165"/>
          <a:ext cx="10358651" cy="40670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92607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899C0EB-BCAB-4DF8-BF81-7C92F447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E11D74-0DA4-45A8-969E-6009799F4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A70377-15EE-479F-B2E6-B37FA2CBE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bg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438C6D-C2A8-184B-B80E-BE978388394A}"/>
              </a:ext>
            </a:extLst>
          </p:cNvPr>
          <p:cNvSpPr>
            <a:spLocks noGrp="1"/>
          </p:cNvSpPr>
          <p:nvPr>
            <p:ph type="title"/>
          </p:nvPr>
        </p:nvSpPr>
        <p:spPr>
          <a:xfrm>
            <a:off x="1295402" y="982132"/>
            <a:ext cx="9601196" cy="1303867"/>
          </a:xfrm>
        </p:spPr>
        <p:txBody>
          <a:bodyPr>
            <a:normAutofit/>
          </a:bodyPr>
          <a:lstStyle/>
          <a:p>
            <a:pPr>
              <a:lnSpc>
                <a:spcPct val="90000"/>
              </a:lnSpc>
            </a:pPr>
            <a:r>
              <a:rPr lang="en-US" sz="4100" b="1" cap="all" dirty="0">
                <a:solidFill>
                  <a:schemeClr val="bg1"/>
                </a:solidFill>
              </a:rPr>
              <a:t>CRITICAL VIOLATION</a:t>
            </a:r>
            <a:br>
              <a:rPr lang="en-US" sz="4100" cap="all" dirty="0">
                <a:solidFill>
                  <a:schemeClr val="bg1"/>
                </a:solidFill>
              </a:rPr>
            </a:br>
            <a:endParaRPr lang="en-US" sz="4100" dirty="0">
              <a:solidFill>
                <a:schemeClr val="bg1"/>
              </a:solidFill>
            </a:endParaRPr>
          </a:p>
        </p:txBody>
      </p:sp>
      <p:cxnSp>
        <p:nvCxnSpPr>
          <p:cNvPr id="25" name="Straight Connector 24">
            <a:extLst>
              <a:ext uri="{FF2B5EF4-FFF2-40B4-BE49-F238E27FC236}">
                <a16:creationId xmlns:a16="http://schemas.microsoft.com/office/drawing/2014/main" id="{DB809577-21E8-4D1D-B691-F31559E4F7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D3C6BCB0-8911-2D46-BE86-35553A6045BD}"/>
              </a:ext>
            </a:extLst>
          </p:cNvPr>
          <p:cNvSpPr>
            <a:spLocks noGrp="1"/>
          </p:cNvSpPr>
          <p:nvPr>
            <p:ph idx="1"/>
          </p:nvPr>
        </p:nvSpPr>
        <p:spPr>
          <a:xfrm>
            <a:off x="1295401" y="2556932"/>
            <a:ext cx="9601196" cy="3318936"/>
          </a:xfrm>
        </p:spPr>
        <p:txBody>
          <a:bodyPr>
            <a:normAutofit fontScale="92500" lnSpcReduction="10000"/>
          </a:bodyPr>
          <a:lstStyle/>
          <a:p>
            <a:pPr marL="0" indent="0">
              <a:buNone/>
            </a:pPr>
            <a:r>
              <a:rPr lang="en-US" b="1" dirty="0">
                <a:solidFill>
                  <a:schemeClr val="bg1"/>
                </a:solidFill>
              </a:rPr>
              <a:t>Food Temperatures</a:t>
            </a:r>
            <a:endParaRPr lang="en-US" dirty="0">
              <a:solidFill>
                <a:schemeClr val="bg1"/>
              </a:solidFill>
            </a:endParaRPr>
          </a:p>
          <a:p>
            <a:pPr lvl="1"/>
            <a:r>
              <a:rPr lang="en-US" sz="2400" b="1" dirty="0">
                <a:solidFill>
                  <a:schemeClr val="bg1"/>
                </a:solidFill>
              </a:rPr>
              <a:t>Improper Cooking is a 10 or 28 point violation only. 10 points if they find it; 28 if it is not Corrected During the Inspection</a:t>
            </a:r>
          </a:p>
          <a:p>
            <a:pPr lvl="1"/>
            <a:r>
              <a:rPr lang="en-US" sz="2400" b="1" dirty="0">
                <a:solidFill>
                  <a:schemeClr val="bg1"/>
                </a:solidFill>
              </a:rPr>
              <a:t>Improper Hot Holding 5-8 points based on the number of foods in violation</a:t>
            </a:r>
          </a:p>
          <a:p>
            <a:pPr lvl="1"/>
            <a:r>
              <a:rPr lang="en-US" sz="2400" b="1" dirty="0">
                <a:solidFill>
                  <a:schemeClr val="bg1"/>
                </a:solidFill>
              </a:rPr>
              <a:t>Cold holding above 41°F for most foods includes garlic in oil, or above 38°F for ROP foods and smoked fish</a:t>
            </a:r>
          </a:p>
          <a:p>
            <a:pPr lvl="1"/>
            <a:r>
              <a:rPr lang="en-US" sz="2400" b="1" dirty="0">
                <a:solidFill>
                  <a:schemeClr val="bg1"/>
                </a:solidFill>
              </a:rPr>
              <a:t>Foods prepared from ambient ingredients below 41°F in 4 hours or less</a:t>
            </a:r>
          </a:p>
          <a:p>
            <a:endParaRPr lang="en-US" dirty="0">
              <a:solidFill>
                <a:schemeClr val="bg1"/>
              </a:solidFill>
            </a:endParaRPr>
          </a:p>
        </p:txBody>
      </p:sp>
    </p:spTree>
    <p:extLst>
      <p:ext uri="{BB962C8B-B14F-4D97-AF65-F5344CB8AC3E}">
        <p14:creationId xmlns:p14="http://schemas.microsoft.com/office/powerpoint/2010/main" val="403048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9" name="Picture 28">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2" name="Picture 31">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8138ACD-C09C-724A-8ECA-81E74D44D5D2}"/>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Critical violation</a:t>
            </a:r>
          </a:p>
        </p:txBody>
      </p:sp>
      <p:graphicFrame>
        <p:nvGraphicFramePr>
          <p:cNvPr id="5" name="Content Placeholder 2">
            <a:extLst>
              <a:ext uri="{FF2B5EF4-FFF2-40B4-BE49-F238E27FC236}">
                <a16:creationId xmlns:a16="http://schemas.microsoft.com/office/drawing/2014/main" id="{58573D0E-B3F4-440A-A9C6-40998DEA5311}"/>
              </a:ext>
            </a:extLst>
          </p:cNvPr>
          <p:cNvGraphicFramePr>
            <a:graphicFrameLocks noGrp="1"/>
          </p:cNvGraphicFramePr>
          <p:nvPr>
            <p:ph idx="1"/>
            <p:extLst>
              <p:ext uri="{D42A27DB-BD31-4B8C-83A1-F6EECF244321}">
                <p14:modId xmlns:p14="http://schemas.microsoft.com/office/powerpoint/2010/main" val="2283649686"/>
              </p:ext>
            </p:extLst>
          </p:nvPr>
        </p:nvGraphicFramePr>
        <p:xfrm>
          <a:off x="1295401" y="2286000"/>
          <a:ext cx="10116184" cy="3962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26849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43" name="Rectangle 36">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1FB14-7D7F-6744-B56E-F723A514514F}"/>
              </a:ext>
            </a:extLst>
          </p:cNvPr>
          <p:cNvSpPr>
            <a:spLocks noGrp="1"/>
          </p:cNvSpPr>
          <p:nvPr>
            <p:ph type="title"/>
          </p:nvPr>
        </p:nvSpPr>
        <p:spPr>
          <a:xfrm>
            <a:off x="1295402" y="4876337"/>
            <a:ext cx="9601196" cy="1263775"/>
          </a:xfrm>
        </p:spPr>
        <p:txBody>
          <a:bodyPr>
            <a:normAutofit/>
          </a:bodyPr>
          <a:lstStyle/>
          <a:p>
            <a:r>
              <a:rPr lang="en-US">
                <a:solidFill>
                  <a:schemeClr val="bg1"/>
                </a:solidFill>
              </a:rPr>
              <a:t>Critical violations </a:t>
            </a:r>
          </a:p>
        </p:txBody>
      </p:sp>
      <p:sp>
        <p:nvSpPr>
          <p:cNvPr id="39" name="Rectangle 38">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EF97F81-995D-4BFA-B16D-70C12FCE9240}"/>
              </a:ext>
            </a:extLst>
          </p:cNvPr>
          <p:cNvGraphicFramePr>
            <a:graphicFrameLocks noGrp="1"/>
          </p:cNvGraphicFramePr>
          <p:nvPr>
            <p:ph idx="1"/>
            <p:extLst>
              <p:ext uri="{D42A27DB-BD31-4B8C-83A1-F6EECF244321}">
                <p14:modId xmlns:p14="http://schemas.microsoft.com/office/powerpoint/2010/main" val="1336639699"/>
              </p:ext>
            </p:extLst>
          </p:nvPr>
        </p:nvGraphicFramePr>
        <p:xfrm>
          <a:off x="1129605" y="1139556"/>
          <a:ext cx="9945145" cy="2788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3774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57CE7-B058-554D-B7CD-3BA034D65194}"/>
              </a:ext>
            </a:extLst>
          </p:cNvPr>
          <p:cNvSpPr>
            <a:spLocks noGrp="1"/>
          </p:cNvSpPr>
          <p:nvPr>
            <p:ph type="title"/>
          </p:nvPr>
        </p:nvSpPr>
        <p:spPr>
          <a:xfrm>
            <a:off x="1295402" y="4876337"/>
            <a:ext cx="9601196" cy="1263775"/>
          </a:xfrm>
        </p:spPr>
        <p:txBody>
          <a:bodyPr>
            <a:normAutofit/>
          </a:bodyPr>
          <a:lstStyle/>
          <a:p>
            <a:r>
              <a:rPr lang="en-US" b="1" dirty="0">
                <a:solidFill>
                  <a:schemeClr val="bg1"/>
                </a:solidFill>
              </a:rPr>
              <a:t>The methodology part 1</a:t>
            </a:r>
          </a:p>
        </p:txBody>
      </p:sp>
      <p:sp>
        <p:nvSpPr>
          <p:cNvPr id="80" name="Rectangle 79">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28" name="Content Placeholder 2">
            <a:extLst>
              <a:ext uri="{FF2B5EF4-FFF2-40B4-BE49-F238E27FC236}">
                <a16:creationId xmlns:a16="http://schemas.microsoft.com/office/drawing/2014/main" id="{09A6BBD5-A437-4C57-B48B-EC5BE544F9D5}"/>
              </a:ext>
            </a:extLst>
          </p:cNvPr>
          <p:cNvGraphicFramePr>
            <a:graphicFrameLocks noGrp="1"/>
          </p:cNvGraphicFramePr>
          <p:nvPr>
            <p:ph idx="1"/>
            <p:extLst>
              <p:ext uri="{D42A27DB-BD31-4B8C-83A1-F6EECF244321}">
                <p14:modId xmlns:p14="http://schemas.microsoft.com/office/powerpoint/2010/main" val="3481191279"/>
              </p:ext>
            </p:extLst>
          </p:nvPr>
        </p:nvGraphicFramePr>
        <p:xfrm>
          <a:off x="1129605" y="1139556"/>
          <a:ext cx="9945145" cy="2788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7635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2E9B-45AF-AE4C-B39A-F5EBF057649D}"/>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Features</a:t>
            </a:r>
          </a:p>
        </p:txBody>
      </p:sp>
      <p:graphicFrame>
        <p:nvGraphicFramePr>
          <p:cNvPr id="16" name="Content Placeholder 2">
            <a:extLst>
              <a:ext uri="{FF2B5EF4-FFF2-40B4-BE49-F238E27FC236}">
                <a16:creationId xmlns:a16="http://schemas.microsoft.com/office/drawing/2014/main" id="{D927B6F9-94E4-41B9-A4BD-A5CD237048B1}"/>
              </a:ext>
            </a:extLst>
          </p:cNvPr>
          <p:cNvGraphicFramePr>
            <a:graphicFrameLocks noGrp="1"/>
          </p:cNvGraphicFramePr>
          <p:nvPr>
            <p:ph idx="1"/>
            <p:extLst>
              <p:ext uri="{D42A27DB-BD31-4B8C-83A1-F6EECF244321}">
                <p14:modId xmlns:p14="http://schemas.microsoft.com/office/powerpoint/2010/main" val="3806481878"/>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4396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4" name="Picture 63">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5" name="Rectangle 64">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6" name="Picture 65">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7" name="Picture 66">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6959588-7379-E64B-8111-26C1517BE69B}"/>
              </a:ext>
            </a:extLst>
          </p:cNvPr>
          <p:cNvSpPr>
            <a:spLocks noGrp="1"/>
          </p:cNvSpPr>
          <p:nvPr>
            <p:ph type="title"/>
          </p:nvPr>
        </p:nvSpPr>
        <p:spPr>
          <a:xfrm>
            <a:off x="1295402" y="982132"/>
            <a:ext cx="9601196" cy="1303867"/>
          </a:xfrm>
        </p:spPr>
        <p:txBody>
          <a:bodyPr>
            <a:normAutofit/>
          </a:bodyPr>
          <a:lstStyle/>
          <a:p>
            <a:r>
              <a:rPr lang="en-US" b="1">
                <a:solidFill>
                  <a:srgbClr val="262626"/>
                </a:solidFill>
              </a:rPr>
              <a:t>Methodology part 2</a:t>
            </a:r>
          </a:p>
        </p:txBody>
      </p:sp>
      <p:graphicFrame>
        <p:nvGraphicFramePr>
          <p:cNvPr id="5" name="Content Placeholder 2">
            <a:extLst>
              <a:ext uri="{FF2B5EF4-FFF2-40B4-BE49-F238E27FC236}">
                <a16:creationId xmlns:a16="http://schemas.microsoft.com/office/drawing/2014/main" id="{61319124-17E7-497D-A5B7-CBDD64FD6003}"/>
              </a:ext>
            </a:extLst>
          </p:cNvPr>
          <p:cNvGraphicFramePr>
            <a:graphicFrameLocks noGrp="1"/>
          </p:cNvGraphicFramePr>
          <p:nvPr>
            <p:ph idx="1"/>
            <p:extLst>
              <p:ext uri="{D42A27DB-BD31-4B8C-83A1-F6EECF244321}">
                <p14:modId xmlns:p14="http://schemas.microsoft.com/office/powerpoint/2010/main" val="2255182734"/>
              </p:ext>
            </p:extLst>
          </p:nvPr>
        </p:nvGraphicFramePr>
        <p:xfrm>
          <a:off x="1295401" y="2110154"/>
          <a:ext cx="9601197" cy="39248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16378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6E06-A629-5C4F-838E-C99F9A967E88}"/>
              </a:ext>
            </a:extLst>
          </p:cNvPr>
          <p:cNvSpPr>
            <a:spLocks noGrp="1"/>
          </p:cNvSpPr>
          <p:nvPr>
            <p:ph type="title"/>
          </p:nvPr>
        </p:nvSpPr>
        <p:spPr>
          <a:xfrm>
            <a:off x="1295402" y="982132"/>
            <a:ext cx="9601196" cy="1303867"/>
          </a:xfrm>
        </p:spPr>
        <p:txBody>
          <a:bodyPr>
            <a:normAutofit/>
          </a:bodyPr>
          <a:lstStyle/>
          <a:p>
            <a:r>
              <a:rPr lang="en-US" b="1" dirty="0">
                <a:solidFill>
                  <a:srgbClr val="262626"/>
                </a:solidFill>
              </a:rPr>
              <a:t>Methodology part 3</a:t>
            </a:r>
          </a:p>
        </p:txBody>
      </p:sp>
      <p:graphicFrame>
        <p:nvGraphicFramePr>
          <p:cNvPr id="7" name="Content Placeholder 2">
            <a:extLst>
              <a:ext uri="{FF2B5EF4-FFF2-40B4-BE49-F238E27FC236}">
                <a16:creationId xmlns:a16="http://schemas.microsoft.com/office/drawing/2014/main" id="{F032217F-561C-4C3F-81E4-8DD364D5C8A3}"/>
              </a:ext>
            </a:extLst>
          </p:cNvPr>
          <p:cNvGraphicFramePr>
            <a:graphicFrameLocks noGrp="1"/>
          </p:cNvGraphicFramePr>
          <p:nvPr>
            <p:ph idx="1"/>
            <p:extLst>
              <p:ext uri="{D42A27DB-BD31-4B8C-83A1-F6EECF244321}">
                <p14:modId xmlns:p14="http://schemas.microsoft.com/office/powerpoint/2010/main" val="471085908"/>
              </p:ext>
            </p:extLst>
          </p:nvPr>
        </p:nvGraphicFramePr>
        <p:xfrm>
          <a:off x="1050878" y="2470245"/>
          <a:ext cx="10153934" cy="3507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874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3"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F23DCB59-3DD8-A949-A187-17175C4EF99C}"/>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a:solidFill>
                  <a:schemeClr val="bg1"/>
                </a:solidFill>
              </a:rPr>
              <a:t>END</a:t>
            </a:r>
          </a:p>
        </p:txBody>
      </p:sp>
      <p:sp>
        <p:nvSpPr>
          <p:cNvPr id="3" name="Content Placeholder 2">
            <a:extLst>
              <a:ext uri="{FF2B5EF4-FFF2-40B4-BE49-F238E27FC236}">
                <a16:creationId xmlns:a16="http://schemas.microsoft.com/office/drawing/2014/main" id="{797D8F94-AD83-1D4B-8BFD-224A6B75ECD7}"/>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2800" b="1" dirty="0">
                <a:solidFill>
                  <a:schemeClr val="bg1"/>
                </a:solidFill>
              </a:rPr>
              <a:t>THANK YOU</a:t>
            </a:r>
          </a:p>
        </p:txBody>
      </p:sp>
      <p:cxnSp>
        <p:nvCxnSpPr>
          <p:cNvPr id="28" name="Straight Connector 27">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09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EBC39A-B858-4A8F-8C57-8B8FC7119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3242D4-46D0-4E6B-918E-6C98A6484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11218182"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49F8FF-8A89-456E-BAEE-67E3A2D786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A95B2D3-2EF8-6743-927F-B5C783A4DC33}"/>
              </a:ext>
            </a:extLst>
          </p:cNvPr>
          <p:cNvSpPr>
            <a:spLocks noGrp="1"/>
          </p:cNvSpPr>
          <p:nvPr>
            <p:ph type="title"/>
          </p:nvPr>
        </p:nvSpPr>
        <p:spPr>
          <a:xfrm>
            <a:off x="1295401" y="4564524"/>
            <a:ext cx="9601196" cy="1285131"/>
          </a:xfrm>
        </p:spPr>
        <p:txBody>
          <a:bodyPr>
            <a:normAutofit/>
          </a:bodyPr>
          <a:lstStyle/>
          <a:p>
            <a:r>
              <a:rPr lang="en-US" b="1" dirty="0">
                <a:solidFill>
                  <a:srgbClr val="0070C0"/>
                </a:solidFill>
              </a:rPr>
              <a:t>Raw Data 385K observations</a:t>
            </a:r>
          </a:p>
        </p:txBody>
      </p:sp>
      <p:cxnSp>
        <p:nvCxnSpPr>
          <p:cNvPr id="15" name="Straight Connector 14">
            <a:extLst>
              <a:ext uri="{FF2B5EF4-FFF2-40B4-BE49-F238E27FC236}">
                <a16:creationId xmlns:a16="http://schemas.microsoft.com/office/drawing/2014/main" id="{CAC56419-512E-40E0-9371-A35F07B025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21280" y="4530873"/>
            <a:ext cx="6949440" cy="0"/>
          </a:xfrm>
          <a:prstGeom prst="line">
            <a:avLst/>
          </a:prstGeom>
          <a:ln w="15875"/>
        </p:spPr>
        <p:style>
          <a:lnRef idx="2">
            <a:schemeClr val="accent1"/>
          </a:lnRef>
          <a:fillRef idx="0">
            <a:schemeClr val="accent1"/>
          </a:fillRef>
          <a:effectRef idx="1">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6209EB99-BAD1-F24C-AC5B-073A3EBF320F}"/>
              </a:ext>
            </a:extLst>
          </p:cNvPr>
          <p:cNvGraphicFramePr>
            <a:graphicFrameLocks noGrp="1"/>
          </p:cNvGraphicFramePr>
          <p:nvPr>
            <p:ph idx="1"/>
            <p:extLst>
              <p:ext uri="{D42A27DB-BD31-4B8C-83A1-F6EECF244321}">
                <p14:modId xmlns:p14="http://schemas.microsoft.com/office/powerpoint/2010/main" val="377766342"/>
              </p:ext>
            </p:extLst>
          </p:nvPr>
        </p:nvGraphicFramePr>
        <p:xfrm>
          <a:off x="1351784" y="1270754"/>
          <a:ext cx="9478722" cy="2781503"/>
        </p:xfrm>
        <a:graphic>
          <a:graphicData uri="http://schemas.openxmlformats.org/drawingml/2006/table">
            <a:tbl>
              <a:tblPr firstRow="1" firstCol="1" bandRow="1">
                <a:tableStyleId>{8799B23B-EC83-4686-B30A-512413B5E67A}</a:tableStyleId>
              </a:tblPr>
              <a:tblGrid>
                <a:gridCol w="1024798">
                  <a:extLst>
                    <a:ext uri="{9D8B030D-6E8A-4147-A177-3AD203B41FA5}">
                      <a16:colId xmlns:a16="http://schemas.microsoft.com/office/drawing/2014/main" val="1752176512"/>
                    </a:ext>
                  </a:extLst>
                </a:gridCol>
                <a:gridCol w="1549924">
                  <a:extLst>
                    <a:ext uri="{9D8B030D-6E8A-4147-A177-3AD203B41FA5}">
                      <a16:colId xmlns:a16="http://schemas.microsoft.com/office/drawing/2014/main" val="637627457"/>
                    </a:ext>
                  </a:extLst>
                </a:gridCol>
                <a:gridCol w="3196262">
                  <a:extLst>
                    <a:ext uri="{9D8B030D-6E8A-4147-A177-3AD203B41FA5}">
                      <a16:colId xmlns:a16="http://schemas.microsoft.com/office/drawing/2014/main" val="1899944188"/>
                    </a:ext>
                  </a:extLst>
                </a:gridCol>
                <a:gridCol w="956423">
                  <a:extLst>
                    <a:ext uri="{9D8B030D-6E8A-4147-A177-3AD203B41FA5}">
                      <a16:colId xmlns:a16="http://schemas.microsoft.com/office/drawing/2014/main" val="1483564236"/>
                    </a:ext>
                  </a:extLst>
                </a:gridCol>
                <a:gridCol w="990611">
                  <a:extLst>
                    <a:ext uri="{9D8B030D-6E8A-4147-A177-3AD203B41FA5}">
                      <a16:colId xmlns:a16="http://schemas.microsoft.com/office/drawing/2014/main" val="3357133973"/>
                    </a:ext>
                  </a:extLst>
                </a:gridCol>
                <a:gridCol w="1760704">
                  <a:extLst>
                    <a:ext uri="{9D8B030D-6E8A-4147-A177-3AD203B41FA5}">
                      <a16:colId xmlns:a16="http://schemas.microsoft.com/office/drawing/2014/main" val="4017763911"/>
                    </a:ext>
                  </a:extLst>
                </a:gridCol>
              </a:tblGrid>
              <a:tr h="538983">
                <a:tc>
                  <a:txBody>
                    <a:bodyPr/>
                    <a:lstStyle/>
                    <a:p>
                      <a:pPr marL="0" marR="0">
                        <a:lnSpc>
                          <a:spcPct val="115000"/>
                        </a:lnSpc>
                        <a:spcBef>
                          <a:spcPts val="0"/>
                        </a:spcBef>
                        <a:spcAft>
                          <a:spcPts val="1000"/>
                        </a:spcAft>
                      </a:pPr>
                      <a:r>
                        <a:rPr lang="en-US" sz="1500">
                          <a:effectLst/>
                        </a:rPr>
                        <a:t>CAMIS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marL="0" marR="0">
                        <a:lnSpc>
                          <a:spcPct val="115000"/>
                        </a:lnSpc>
                        <a:spcBef>
                          <a:spcPts val="0"/>
                        </a:spcBef>
                        <a:spcAft>
                          <a:spcPts val="0"/>
                        </a:spcAft>
                      </a:pPr>
                      <a:r>
                        <a:rPr lang="en-US" sz="1500">
                          <a:effectLst/>
                        </a:rPr>
                        <a:t>INSPECTION DATE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marL="0" marR="0">
                        <a:lnSpc>
                          <a:spcPct val="115000"/>
                        </a:lnSpc>
                        <a:spcBef>
                          <a:spcPts val="0"/>
                        </a:spcBef>
                        <a:spcAft>
                          <a:spcPts val="1000"/>
                        </a:spcAft>
                      </a:pPr>
                      <a:r>
                        <a:rPr lang="en-US" sz="1500">
                          <a:effectLst/>
                        </a:rPr>
                        <a:t>ACTION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marL="0" marR="0">
                        <a:lnSpc>
                          <a:spcPct val="115000"/>
                        </a:lnSpc>
                        <a:spcBef>
                          <a:spcPts val="0"/>
                        </a:spcBef>
                        <a:spcAft>
                          <a:spcPts val="1000"/>
                        </a:spcAft>
                      </a:pPr>
                      <a:r>
                        <a:rPr lang="en-US" sz="1500">
                          <a:effectLst/>
                        </a:rPr>
                        <a:t>SCORE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marL="0" marR="0">
                        <a:lnSpc>
                          <a:spcPct val="115000"/>
                        </a:lnSpc>
                        <a:spcBef>
                          <a:spcPts val="0"/>
                        </a:spcBef>
                        <a:spcAft>
                          <a:spcPts val="1000"/>
                        </a:spcAft>
                      </a:pPr>
                      <a:r>
                        <a:rPr lang="en-US" sz="1500">
                          <a:effectLst/>
                        </a:rPr>
                        <a:t>GRADE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marL="0" marR="0">
                        <a:lnSpc>
                          <a:spcPct val="115000"/>
                        </a:lnSpc>
                        <a:spcBef>
                          <a:spcPts val="0"/>
                        </a:spcBef>
                        <a:spcAft>
                          <a:spcPts val="1000"/>
                        </a:spcAft>
                      </a:pPr>
                      <a:r>
                        <a:rPr lang="en-US" sz="1500">
                          <a:effectLst/>
                        </a:rPr>
                        <a:t>INSPECTION TYPE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extLst>
                  <a:ext uri="{0D108BD9-81ED-4DB2-BD59-A6C34878D82A}">
                    <a16:rowId xmlns:a16="http://schemas.microsoft.com/office/drawing/2014/main" val="4021871013"/>
                  </a:ext>
                </a:extLst>
              </a:tr>
              <a:tr h="1318280">
                <a:tc>
                  <a:txBody>
                    <a:bodyPr/>
                    <a:lstStyle/>
                    <a:p>
                      <a:pPr marL="0" marR="0" algn="r">
                        <a:lnSpc>
                          <a:spcPct val="115000"/>
                        </a:lnSpc>
                        <a:spcBef>
                          <a:spcPts val="0"/>
                        </a:spcBef>
                        <a:spcAft>
                          <a:spcPts val="1000"/>
                        </a:spcAft>
                      </a:pPr>
                      <a:r>
                        <a:rPr lang="en-US" sz="1500">
                          <a:effectLst/>
                        </a:rPr>
                        <a:t>40377630</a:t>
                      </a:r>
                    </a:p>
                    <a:p>
                      <a:pPr marL="0" marR="0" algn="r">
                        <a:lnSpc>
                          <a:spcPct val="115000"/>
                        </a:lnSpc>
                        <a:spcBef>
                          <a:spcPts val="0"/>
                        </a:spcBef>
                        <a:spcAft>
                          <a:spcPts val="0"/>
                        </a:spcAft>
                      </a:pPr>
                      <a:r>
                        <a:rPr lang="en-US"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tc>
                <a:tc>
                  <a:txBody>
                    <a:bodyPr/>
                    <a:lstStyle/>
                    <a:p>
                      <a:pPr marL="0" marR="0" algn="r">
                        <a:lnSpc>
                          <a:spcPct val="115000"/>
                        </a:lnSpc>
                        <a:spcBef>
                          <a:spcPts val="0"/>
                        </a:spcBef>
                        <a:spcAft>
                          <a:spcPts val="0"/>
                        </a:spcAft>
                      </a:pPr>
                      <a:r>
                        <a:rPr lang="en-US" sz="1500">
                          <a:effectLst/>
                        </a:rPr>
                        <a:t>1/17/2014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marL="0" marR="0">
                        <a:lnSpc>
                          <a:spcPct val="115000"/>
                        </a:lnSpc>
                        <a:spcBef>
                          <a:spcPts val="0"/>
                        </a:spcBef>
                        <a:spcAft>
                          <a:spcPts val="0"/>
                        </a:spcAft>
                      </a:pPr>
                      <a:r>
                        <a:rPr lang="en-US" sz="1500">
                          <a:effectLst/>
                        </a:rPr>
                        <a:t>Establishment Closed by DOHMH.  Violations were cited in the following area(s) and those requiring immediate action were addressed.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marL="0" marR="0" algn="r">
                        <a:lnSpc>
                          <a:spcPct val="115000"/>
                        </a:lnSpc>
                        <a:spcBef>
                          <a:spcPts val="0"/>
                        </a:spcBef>
                        <a:spcAft>
                          <a:spcPts val="0"/>
                        </a:spcAft>
                      </a:pPr>
                      <a:r>
                        <a:rPr lang="en-US" sz="1500">
                          <a:effectLst/>
                        </a:rPr>
                        <a:t>43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a:lnSpc>
                          <a:spcPct val="115000"/>
                        </a:lnSpc>
                      </a:pPr>
                      <a:endParaRPr lang="en-US" sz="1500">
                        <a:effectLst/>
                        <a:latin typeface="Calibri" panose="020F0502020204030204" pitchFamily="34" charset="0"/>
                        <a:cs typeface="Times New Roman" panose="02020603050405020304" pitchFamily="18" charset="0"/>
                      </a:endParaRPr>
                    </a:p>
                  </a:txBody>
                  <a:tcPr marL="92309" marR="92309" marT="0" marB="0" anchor="b"/>
                </a:tc>
                <a:tc>
                  <a:txBody>
                    <a:bodyPr/>
                    <a:lstStyle/>
                    <a:p>
                      <a:pPr marL="0" marR="0">
                        <a:lnSpc>
                          <a:spcPct val="115000"/>
                        </a:lnSpc>
                        <a:spcBef>
                          <a:spcPts val="0"/>
                        </a:spcBef>
                        <a:spcAft>
                          <a:spcPts val="0"/>
                        </a:spcAft>
                      </a:pPr>
                      <a:r>
                        <a:rPr lang="en-US" sz="1500">
                          <a:effectLst/>
                        </a:rPr>
                        <a:t>Cycle Inspection / Re-inspection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extLst>
                  <a:ext uri="{0D108BD9-81ED-4DB2-BD59-A6C34878D82A}">
                    <a16:rowId xmlns:a16="http://schemas.microsoft.com/office/drawing/2014/main" val="3196014015"/>
                  </a:ext>
                </a:extLst>
              </a:tr>
              <a:tr h="924240">
                <a:tc>
                  <a:txBody>
                    <a:bodyPr/>
                    <a:lstStyle/>
                    <a:p>
                      <a:pPr marL="0" marR="0" algn="r">
                        <a:lnSpc>
                          <a:spcPct val="115000"/>
                        </a:lnSpc>
                        <a:spcBef>
                          <a:spcPts val="0"/>
                        </a:spcBef>
                        <a:spcAft>
                          <a:spcPts val="1000"/>
                        </a:spcAft>
                      </a:pPr>
                      <a:r>
                        <a:rPr lang="en-US" sz="1500">
                          <a:effectLst/>
                        </a:rPr>
                        <a:t>40377630</a:t>
                      </a:r>
                    </a:p>
                    <a:p>
                      <a:pPr marL="0" marR="0" algn="r">
                        <a:lnSpc>
                          <a:spcPct val="115000"/>
                        </a:lnSpc>
                        <a:spcBef>
                          <a:spcPts val="0"/>
                        </a:spcBef>
                        <a:spcAft>
                          <a:spcPts val="0"/>
                        </a:spcAft>
                      </a:pPr>
                      <a:r>
                        <a:rPr lang="en-US"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tc>
                <a:tc>
                  <a:txBody>
                    <a:bodyPr/>
                    <a:lstStyle/>
                    <a:p>
                      <a:pPr marL="0" marR="0" algn="r">
                        <a:lnSpc>
                          <a:spcPct val="115000"/>
                        </a:lnSpc>
                        <a:spcBef>
                          <a:spcPts val="0"/>
                        </a:spcBef>
                        <a:spcAft>
                          <a:spcPts val="0"/>
                        </a:spcAft>
                      </a:pPr>
                      <a:r>
                        <a:rPr lang="en-US" sz="1500">
                          <a:effectLst/>
                        </a:rPr>
                        <a:t>1/21/2014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marL="0" marR="0">
                        <a:lnSpc>
                          <a:spcPct val="115000"/>
                        </a:lnSpc>
                        <a:spcBef>
                          <a:spcPts val="0"/>
                        </a:spcBef>
                        <a:spcAft>
                          <a:spcPts val="0"/>
                        </a:spcAft>
                      </a:pPr>
                      <a:r>
                        <a:rPr lang="en-US" sz="1500">
                          <a:effectLst/>
                        </a:rPr>
                        <a:t>Establishment re-opened by DOHMH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marL="0" marR="0" algn="r">
                        <a:lnSpc>
                          <a:spcPct val="115000"/>
                        </a:lnSpc>
                        <a:spcBef>
                          <a:spcPts val="0"/>
                        </a:spcBef>
                        <a:spcAft>
                          <a:spcPts val="0"/>
                        </a:spcAft>
                      </a:pPr>
                      <a:r>
                        <a:rPr lang="en-US" sz="1500">
                          <a:effectLst/>
                        </a:rPr>
                        <a:t>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marL="0" marR="0">
                        <a:lnSpc>
                          <a:spcPct val="115000"/>
                        </a:lnSpc>
                        <a:spcBef>
                          <a:spcPts val="0"/>
                        </a:spcBef>
                        <a:spcAft>
                          <a:spcPts val="0"/>
                        </a:spcAft>
                      </a:pPr>
                      <a:r>
                        <a:rPr lang="en-US" sz="1500">
                          <a:effectLst/>
                        </a:rPr>
                        <a:t>C</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tc>
                  <a:txBody>
                    <a:bodyPr/>
                    <a:lstStyle/>
                    <a:p>
                      <a:pPr marL="0" marR="0">
                        <a:lnSpc>
                          <a:spcPct val="115000"/>
                        </a:lnSpc>
                        <a:spcBef>
                          <a:spcPts val="0"/>
                        </a:spcBef>
                        <a:spcAft>
                          <a:spcPts val="0"/>
                        </a:spcAft>
                      </a:pPr>
                      <a:r>
                        <a:rPr lang="en-US" sz="1500" dirty="0">
                          <a:effectLst/>
                        </a:rPr>
                        <a:t>Cycle Inspection / Reopening Inspection</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2309" marR="92309" marT="0" marB="0" anchor="b"/>
                </a:tc>
                <a:extLst>
                  <a:ext uri="{0D108BD9-81ED-4DB2-BD59-A6C34878D82A}">
                    <a16:rowId xmlns:a16="http://schemas.microsoft.com/office/drawing/2014/main" val="3467827895"/>
                  </a:ext>
                </a:extLst>
              </a:tr>
            </a:tbl>
          </a:graphicData>
        </a:graphic>
      </p:graphicFrame>
    </p:spTree>
    <p:extLst>
      <p:ext uri="{BB962C8B-B14F-4D97-AF65-F5344CB8AC3E}">
        <p14:creationId xmlns:p14="http://schemas.microsoft.com/office/powerpoint/2010/main" val="699575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72" name="Rectangle 59">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61">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3" name="Picture 62">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4" name="Rectangle 63">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5" name="Picture 64">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6" name="Picture 65">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662A572-C973-0E40-BE82-859265B0FD8A}"/>
              </a:ext>
            </a:extLst>
          </p:cNvPr>
          <p:cNvSpPr>
            <a:spLocks noGrp="1"/>
          </p:cNvSpPr>
          <p:nvPr>
            <p:ph type="title"/>
          </p:nvPr>
        </p:nvSpPr>
        <p:spPr>
          <a:xfrm>
            <a:off x="7535825" y="982132"/>
            <a:ext cx="3360772" cy="1303867"/>
          </a:xfrm>
        </p:spPr>
        <p:txBody>
          <a:bodyPr>
            <a:normAutofit/>
          </a:bodyPr>
          <a:lstStyle/>
          <a:p>
            <a:pPr>
              <a:lnSpc>
                <a:spcPct val="90000"/>
              </a:lnSpc>
            </a:pPr>
            <a:r>
              <a:rPr lang="en-US" sz="4100" b="1" dirty="0">
                <a:solidFill>
                  <a:srgbClr val="0070C0"/>
                </a:solidFill>
              </a:rPr>
              <a:t>Distribution of Scores</a:t>
            </a:r>
          </a:p>
        </p:txBody>
      </p:sp>
      <p:sp>
        <p:nvSpPr>
          <p:cNvPr id="74" name="Rectangle 67">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a:extLst>
              <a:ext uri="{FF2B5EF4-FFF2-40B4-BE49-F238E27FC236}">
                <a16:creationId xmlns:a16="http://schemas.microsoft.com/office/drawing/2014/main" id="{9903CA49-F016-8747-958A-5E8A360111CD}"/>
              </a:ext>
            </a:extLst>
          </p:cNvPr>
          <p:cNvPicPr>
            <a:picLocks noChangeAspect="1"/>
          </p:cNvPicPr>
          <p:nvPr/>
        </p:nvPicPr>
        <p:blipFill>
          <a:blip r:embed="rId5"/>
          <a:stretch>
            <a:fillRect/>
          </a:stretch>
        </p:blipFill>
        <p:spPr>
          <a:xfrm>
            <a:off x="1412683" y="1736170"/>
            <a:ext cx="5278777" cy="3206855"/>
          </a:xfrm>
          <a:prstGeom prst="rect">
            <a:avLst/>
          </a:prstGeom>
        </p:spPr>
      </p:pic>
      <p:cxnSp>
        <p:nvCxnSpPr>
          <p:cNvPr id="75" name="Straight Connector 69">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Content Placeholder 4">
            <a:extLst>
              <a:ext uri="{FF2B5EF4-FFF2-40B4-BE49-F238E27FC236}">
                <a16:creationId xmlns:a16="http://schemas.microsoft.com/office/drawing/2014/main" id="{95FF92EC-3B30-C54D-B4C0-E3884B8E3D82}"/>
              </a:ext>
            </a:extLst>
          </p:cNvPr>
          <p:cNvPicPr>
            <a:picLocks noGrp="1" noChangeAspect="1"/>
          </p:cNvPicPr>
          <p:nvPr>
            <p:ph idx="1"/>
          </p:nvPr>
        </p:nvPicPr>
        <p:blipFill>
          <a:blip r:embed="rId6"/>
          <a:stretch>
            <a:fillRect/>
          </a:stretch>
        </p:blipFill>
        <p:spPr>
          <a:xfrm>
            <a:off x="7519961" y="3219738"/>
            <a:ext cx="3557253" cy="1104782"/>
          </a:xfrm>
        </p:spPr>
      </p:pic>
    </p:spTree>
    <p:extLst>
      <p:ext uri="{BB962C8B-B14F-4D97-AF65-F5344CB8AC3E}">
        <p14:creationId xmlns:p14="http://schemas.microsoft.com/office/powerpoint/2010/main" val="91236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DC90-2E44-9048-BC60-DF93FD05254B}"/>
              </a:ext>
            </a:extLst>
          </p:cNvPr>
          <p:cNvSpPr>
            <a:spLocks noGrp="1"/>
          </p:cNvSpPr>
          <p:nvPr>
            <p:ph type="title"/>
          </p:nvPr>
        </p:nvSpPr>
        <p:spPr/>
        <p:txBody>
          <a:bodyPr/>
          <a:lstStyle/>
          <a:p>
            <a:r>
              <a:rPr lang="en-US" b="1" dirty="0">
                <a:solidFill>
                  <a:srgbClr val="0070C0"/>
                </a:solidFill>
              </a:rPr>
              <a:t>Grades </a:t>
            </a:r>
          </a:p>
        </p:txBody>
      </p:sp>
      <p:pic>
        <p:nvPicPr>
          <p:cNvPr id="4" name="Content Placeholder 4">
            <a:extLst>
              <a:ext uri="{FF2B5EF4-FFF2-40B4-BE49-F238E27FC236}">
                <a16:creationId xmlns:a16="http://schemas.microsoft.com/office/drawing/2014/main" id="{46B53D58-D18A-CA45-A4C9-0125E99E5C22}"/>
              </a:ext>
            </a:extLst>
          </p:cNvPr>
          <p:cNvPicPr>
            <a:picLocks noGrp="1" noChangeAspect="1"/>
          </p:cNvPicPr>
          <p:nvPr>
            <p:ph idx="1"/>
          </p:nvPr>
        </p:nvPicPr>
        <p:blipFill>
          <a:blip r:embed="rId2"/>
          <a:stretch>
            <a:fillRect/>
          </a:stretch>
        </p:blipFill>
        <p:spPr>
          <a:xfrm>
            <a:off x="3084723" y="2434729"/>
            <a:ext cx="5783855" cy="3602514"/>
          </a:xfrm>
          <a:prstGeom prst="rect">
            <a:avLst/>
          </a:prstGeom>
        </p:spPr>
      </p:pic>
    </p:spTree>
    <p:extLst>
      <p:ext uri="{BB962C8B-B14F-4D97-AF65-F5344CB8AC3E}">
        <p14:creationId xmlns:p14="http://schemas.microsoft.com/office/powerpoint/2010/main" val="93953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1B4924A-4C7A-A54C-919D-A083B485D7D8}"/>
              </a:ext>
            </a:extLst>
          </p:cNvPr>
          <p:cNvSpPr>
            <a:spLocks noGrp="1"/>
          </p:cNvSpPr>
          <p:nvPr>
            <p:ph type="title"/>
          </p:nvPr>
        </p:nvSpPr>
        <p:spPr>
          <a:xfrm>
            <a:off x="1295402" y="982132"/>
            <a:ext cx="9601196" cy="1303867"/>
          </a:xfrm>
        </p:spPr>
        <p:txBody>
          <a:bodyPr>
            <a:normAutofit/>
          </a:bodyPr>
          <a:lstStyle/>
          <a:p>
            <a:r>
              <a:rPr lang="en-US" sz="4100" b="1" dirty="0">
                <a:solidFill>
                  <a:srgbClr val="0070C0"/>
                </a:solidFill>
              </a:rPr>
              <a:t>Data Processing &amp; Features Engineering  </a:t>
            </a:r>
          </a:p>
        </p:txBody>
      </p:sp>
      <p:graphicFrame>
        <p:nvGraphicFramePr>
          <p:cNvPr id="4" name="Content Placeholder 3">
            <a:extLst>
              <a:ext uri="{FF2B5EF4-FFF2-40B4-BE49-F238E27FC236}">
                <a16:creationId xmlns:a16="http://schemas.microsoft.com/office/drawing/2014/main" id="{787FD9F4-EC70-F947-BE03-2A39C09CD8EF}"/>
              </a:ext>
            </a:extLst>
          </p:cNvPr>
          <p:cNvGraphicFramePr>
            <a:graphicFrameLocks noGrp="1"/>
          </p:cNvGraphicFramePr>
          <p:nvPr>
            <p:ph idx="1"/>
            <p:extLst>
              <p:ext uri="{D42A27DB-BD31-4B8C-83A1-F6EECF244321}">
                <p14:modId xmlns:p14="http://schemas.microsoft.com/office/powerpoint/2010/main" val="1470265249"/>
              </p:ext>
            </p:extLst>
          </p:nvPr>
        </p:nvGraphicFramePr>
        <p:xfrm>
          <a:off x="1295401" y="3094312"/>
          <a:ext cx="9601202" cy="2148697"/>
        </p:xfrm>
        <a:graphic>
          <a:graphicData uri="http://schemas.openxmlformats.org/drawingml/2006/table">
            <a:tbl>
              <a:tblPr firstRow="1" bandRow="1">
                <a:tableStyleId>{9D7B26C5-4107-4FEC-AEDC-1716B250A1EF}</a:tableStyleId>
              </a:tblPr>
              <a:tblGrid>
                <a:gridCol w="789418">
                  <a:extLst>
                    <a:ext uri="{9D8B030D-6E8A-4147-A177-3AD203B41FA5}">
                      <a16:colId xmlns:a16="http://schemas.microsoft.com/office/drawing/2014/main" val="556675084"/>
                    </a:ext>
                  </a:extLst>
                </a:gridCol>
                <a:gridCol w="789418">
                  <a:extLst>
                    <a:ext uri="{9D8B030D-6E8A-4147-A177-3AD203B41FA5}">
                      <a16:colId xmlns:a16="http://schemas.microsoft.com/office/drawing/2014/main" val="3266751602"/>
                    </a:ext>
                  </a:extLst>
                </a:gridCol>
                <a:gridCol w="789418">
                  <a:extLst>
                    <a:ext uri="{9D8B030D-6E8A-4147-A177-3AD203B41FA5}">
                      <a16:colId xmlns:a16="http://schemas.microsoft.com/office/drawing/2014/main" val="658946543"/>
                    </a:ext>
                  </a:extLst>
                </a:gridCol>
                <a:gridCol w="861917">
                  <a:extLst>
                    <a:ext uri="{9D8B030D-6E8A-4147-A177-3AD203B41FA5}">
                      <a16:colId xmlns:a16="http://schemas.microsoft.com/office/drawing/2014/main" val="1472235813"/>
                    </a:ext>
                  </a:extLst>
                </a:gridCol>
                <a:gridCol w="1110720">
                  <a:extLst>
                    <a:ext uri="{9D8B030D-6E8A-4147-A177-3AD203B41FA5}">
                      <a16:colId xmlns:a16="http://schemas.microsoft.com/office/drawing/2014/main" val="476501750"/>
                    </a:ext>
                  </a:extLst>
                </a:gridCol>
                <a:gridCol w="807543">
                  <a:extLst>
                    <a:ext uri="{9D8B030D-6E8A-4147-A177-3AD203B41FA5}">
                      <a16:colId xmlns:a16="http://schemas.microsoft.com/office/drawing/2014/main" val="825873518"/>
                    </a:ext>
                  </a:extLst>
                </a:gridCol>
                <a:gridCol w="911348">
                  <a:extLst>
                    <a:ext uri="{9D8B030D-6E8A-4147-A177-3AD203B41FA5}">
                      <a16:colId xmlns:a16="http://schemas.microsoft.com/office/drawing/2014/main" val="1970494909"/>
                    </a:ext>
                  </a:extLst>
                </a:gridCol>
                <a:gridCol w="1745087">
                  <a:extLst>
                    <a:ext uri="{9D8B030D-6E8A-4147-A177-3AD203B41FA5}">
                      <a16:colId xmlns:a16="http://schemas.microsoft.com/office/drawing/2014/main" val="3187034504"/>
                    </a:ext>
                  </a:extLst>
                </a:gridCol>
                <a:gridCol w="1028335">
                  <a:extLst>
                    <a:ext uri="{9D8B030D-6E8A-4147-A177-3AD203B41FA5}">
                      <a16:colId xmlns:a16="http://schemas.microsoft.com/office/drawing/2014/main" val="71642976"/>
                    </a:ext>
                  </a:extLst>
                </a:gridCol>
                <a:gridCol w="767998">
                  <a:extLst>
                    <a:ext uri="{9D8B030D-6E8A-4147-A177-3AD203B41FA5}">
                      <a16:colId xmlns:a16="http://schemas.microsoft.com/office/drawing/2014/main" val="1930919495"/>
                    </a:ext>
                  </a:extLst>
                </a:gridCol>
              </a:tblGrid>
              <a:tr h="394940">
                <a:tc>
                  <a:txBody>
                    <a:bodyPr/>
                    <a:lstStyle/>
                    <a:p>
                      <a:pPr algn="l" fontAlgn="b"/>
                      <a:r>
                        <a:rPr lang="en-US" sz="1100" u="none" strike="noStrike">
                          <a:effectLst/>
                        </a:rPr>
                        <a:t>Inspection 30</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Inspection 31</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Inspection 32</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Inscpection 33</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DBA</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BUILDING</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STREET</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CUISINE.DESCRIPTION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BORO</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ZIPCODE</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2138133031"/>
                  </a:ext>
                </a:extLst>
              </a:tr>
              <a:tr h="394940">
                <a:tc>
                  <a:txBody>
                    <a:bodyPr/>
                    <a:lstStyle/>
                    <a:p>
                      <a:pPr algn="r" fontAlgn="b"/>
                      <a:r>
                        <a:rPr lang="en-US" sz="1100" u="none" strike="noStrike">
                          <a:effectLst/>
                        </a:rPr>
                        <a:t>31</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29</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7</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27</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MORRIS PARK BAKE SHOP</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1007</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MORRIS PARK AVE</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Bakery</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BRONX</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10462</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3425179827"/>
                  </a:ext>
                </a:extLst>
              </a:tr>
              <a:tr h="394940">
                <a:tc>
                  <a:txBody>
                    <a:bodyPr/>
                    <a:lstStyle/>
                    <a:p>
                      <a:pPr algn="r" fontAlgn="b"/>
                      <a:r>
                        <a:rPr lang="en-US" sz="1100" u="none" strike="noStrike">
                          <a:effectLst/>
                        </a:rPr>
                        <a:t>13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12</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WENDY'S</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469</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FLATBUSH AVENUE</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Hamburgers</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BROOKLYN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11225</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3566292044"/>
                  </a:ext>
                </a:extLst>
              </a:tr>
              <a:tr h="568937">
                <a:tc>
                  <a:txBody>
                    <a:bodyPr/>
                    <a:lstStyle/>
                    <a:p>
                      <a:pPr algn="r" fontAlgn="b"/>
                      <a:r>
                        <a:rPr lang="en-US" sz="1100" u="none" strike="noStrike">
                          <a:effectLst/>
                        </a:rPr>
                        <a:t>12</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8</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DJ REYNOLDS PUB AND RESTAURANT</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351</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WEST   57 STREET</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Irish</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MANHATTAN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10019</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329645350"/>
                  </a:ext>
                </a:extLst>
              </a:tr>
              <a:tr h="394940">
                <a:tc>
                  <a:txBody>
                    <a:bodyPr/>
                    <a:lstStyle/>
                    <a:p>
                      <a:pPr algn="r" fontAlgn="b"/>
                      <a:r>
                        <a:rPr lang="en-US" sz="1100" u="none" strike="noStrike">
                          <a:effectLst/>
                        </a:rPr>
                        <a:t>43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RIVIERA CATERERS</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2780</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STILLWELL AVENUE</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American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BROOKLYN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11224</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570291604"/>
                  </a:ext>
                </a:extLst>
              </a:tr>
            </a:tbl>
          </a:graphicData>
        </a:graphic>
      </p:graphicFrame>
    </p:spTree>
    <p:extLst>
      <p:ext uri="{BB962C8B-B14F-4D97-AF65-F5344CB8AC3E}">
        <p14:creationId xmlns:p14="http://schemas.microsoft.com/office/powerpoint/2010/main" val="142313472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
  <TotalTime>38696</TotalTime>
  <Words>1720</Words>
  <Application>Microsoft Macintosh PowerPoint</Application>
  <PresentationFormat>Widescreen</PresentationFormat>
  <Paragraphs>304</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Cambria Math</vt:lpstr>
      <vt:lpstr>Garamond</vt:lpstr>
      <vt:lpstr>Times New Roman</vt:lpstr>
      <vt:lpstr>Wingdings</vt:lpstr>
      <vt:lpstr>Organic</vt:lpstr>
      <vt:lpstr>RESTAU ANALYTICS</vt:lpstr>
      <vt:lpstr>Motivation</vt:lpstr>
      <vt:lpstr>Violation points, Grades and Regulations</vt:lpstr>
      <vt:lpstr>The Data</vt:lpstr>
      <vt:lpstr>Features</vt:lpstr>
      <vt:lpstr>Raw Data 385K observations</vt:lpstr>
      <vt:lpstr>Distribution of Scores</vt:lpstr>
      <vt:lpstr>Grades </vt:lpstr>
      <vt:lpstr>Data Processing &amp; Features Engineering  </vt:lpstr>
      <vt:lpstr>The Problem</vt:lpstr>
      <vt:lpstr>The Priority</vt:lpstr>
      <vt:lpstr>The Solution </vt:lpstr>
      <vt:lpstr>Predictions &amp; Model Selection</vt:lpstr>
      <vt:lpstr>Testing and Validation</vt:lpstr>
      <vt:lpstr>Variables Importance</vt:lpstr>
      <vt:lpstr>Model Interpretation</vt:lpstr>
      <vt:lpstr>Rule-Based Algorithm</vt:lpstr>
      <vt:lpstr>Results</vt:lpstr>
      <vt:lpstr>The web-app</vt:lpstr>
      <vt:lpstr>Extension to other businesses</vt:lpstr>
      <vt:lpstr>Conclusion</vt:lpstr>
      <vt:lpstr>About Me</vt:lpstr>
      <vt:lpstr>END</vt:lpstr>
      <vt:lpstr>PowerPoint Presentation</vt:lpstr>
      <vt:lpstr>PowerPoint Presentation</vt:lpstr>
      <vt:lpstr>PowerPoint Presentation</vt:lpstr>
      <vt:lpstr>Appendix</vt:lpstr>
      <vt:lpstr> FEATURES 1</vt:lpstr>
      <vt:lpstr>FEATURES 2</vt:lpstr>
      <vt:lpstr>FEATURES 3</vt:lpstr>
      <vt:lpstr>Percentage compared to mean score</vt:lpstr>
      <vt:lpstr>Errors</vt:lpstr>
      <vt:lpstr>The Algorithm</vt:lpstr>
      <vt:lpstr>Choosing Random Forest</vt:lpstr>
      <vt:lpstr>Distribution of score across restaurants</vt:lpstr>
      <vt:lpstr>Error vs trees in Random Forest</vt:lpstr>
      <vt:lpstr>Predictions intervals </vt:lpstr>
      <vt:lpstr>Grades in Borough</vt:lpstr>
      <vt:lpstr>Most Frequents violations code</vt:lpstr>
      <vt:lpstr>Grades &amp; Restaurants</vt:lpstr>
      <vt:lpstr>The 10th highest violation codes</vt:lpstr>
      <vt:lpstr>Violations </vt:lpstr>
      <vt:lpstr>Reference</vt:lpstr>
      <vt:lpstr>Records</vt:lpstr>
      <vt:lpstr>Inspections Timeframe</vt:lpstr>
      <vt:lpstr>CRITICAL VIOLATION </vt:lpstr>
      <vt:lpstr>Critical violation</vt:lpstr>
      <vt:lpstr>Critical violations </vt:lpstr>
      <vt:lpstr>The methodology part 1</vt:lpstr>
      <vt:lpstr>Methodology part 2</vt:lpstr>
      <vt:lpstr>Methodology part 3</vt:lpstr>
      <vt:lpstr>END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 ANALYTICS</dc:title>
  <dc:creator>dieudonne ouedraogo</dc:creator>
  <cp:lastModifiedBy>dieudonne ouedraogo</cp:lastModifiedBy>
  <cp:revision>196</cp:revision>
  <dcterms:created xsi:type="dcterms:W3CDTF">2019-02-05T02:43:56Z</dcterms:created>
  <dcterms:modified xsi:type="dcterms:W3CDTF">2019-03-12T21:07:11Z</dcterms:modified>
</cp:coreProperties>
</file>